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30"/>
  </p:notesMasterIdLst>
  <p:sldIdLst>
    <p:sldId id="256" r:id="rId3"/>
    <p:sldId id="325" r:id="rId4"/>
    <p:sldId id="358" r:id="rId5"/>
    <p:sldId id="359" r:id="rId6"/>
    <p:sldId id="368" r:id="rId7"/>
    <p:sldId id="364" r:id="rId8"/>
    <p:sldId id="360" r:id="rId9"/>
    <p:sldId id="361" r:id="rId10"/>
    <p:sldId id="367" r:id="rId11"/>
    <p:sldId id="365" r:id="rId12"/>
    <p:sldId id="336" r:id="rId13"/>
    <p:sldId id="362" r:id="rId14"/>
    <p:sldId id="302" r:id="rId15"/>
    <p:sldId id="327" r:id="rId16"/>
    <p:sldId id="259" r:id="rId17"/>
    <p:sldId id="332" r:id="rId18"/>
    <p:sldId id="372" r:id="rId19"/>
    <p:sldId id="350" r:id="rId20"/>
    <p:sldId id="351" r:id="rId21"/>
    <p:sldId id="353" r:id="rId22"/>
    <p:sldId id="354" r:id="rId23"/>
    <p:sldId id="331" r:id="rId24"/>
    <p:sldId id="356" r:id="rId25"/>
    <p:sldId id="355" r:id="rId26"/>
    <p:sldId id="370" r:id="rId27"/>
    <p:sldId id="371" r:id="rId28"/>
    <p:sldId id="299" r:id="rId29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B8F"/>
    <a:srgbClr val="A8F0AA"/>
    <a:srgbClr val="99FF99"/>
    <a:srgbClr val="D5B1E9"/>
    <a:srgbClr val="EAAFEB"/>
    <a:srgbClr val="CDA8D0"/>
    <a:srgbClr val="C598C8"/>
    <a:srgbClr val="A0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85CC-6E51-4991-9C2C-550B4A8AFBD1}" type="datetimeFigureOut">
              <a:rPr lang="sk-SK" smtClean="0"/>
              <a:t>27. 9. 2024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142E-1050-4A24-9778-24D694025A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77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436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435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03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47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82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47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173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042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089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503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78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3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295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712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81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9024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485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58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093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49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37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54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444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463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465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549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142E-1050-4A24-9778-24D694025AC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2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184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1840" cy="452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%2Fj.neuron.2006.03.041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n.wikipedia.org/wiki/Doi_(identifier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ik.juls.savba.sk/?w=%C4%8Das&amp;c=U06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839416" y="548680"/>
            <a:ext cx="10551840" cy="249764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endParaRPr lang="sk-SK" sz="5400" b="1" kern="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endParaRPr lang="sk-SK" sz="5400" b="1" kern="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sk-SK" sz="7200" b="1" kern="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Čas v </a:t>
            </a:r>
            <a:r>
              <a:rPr lang="sk-SK" sz="7200" b="1" kern="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mikro</a:t>
            </a:r>
            <a:r>
              <a:rPr lang="sk-SK" sz="7200" b="1" kern="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- a makrokozme </a:t>
            </a:r>
          </a:p>
          <a:p>
            <a:pPr algn="ctr"/>
            <a:endParaRPr lang="sk-SK" sz="5400" b="1" kern="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sk-SK" sz="4400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839416" y="3789871"/>
            <a:ext cx="10551840" cy="2376264"/>
          </a:xfrm>
          <a:prstGeom prst="rect">
            <a:avLst/>
          </a:prstGeom>
          <a:solidFill>
            <a:srgbClr val="8DEB8F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>
            <a:normAutofit/>
          </a:bodyPr>
          <a:lstStyle/>
          <a:p>
            <a:pPr algn="ctr">
              <a:spcBef>
                <a:spcPts val="641"/>
              </a:spcBef>
              <a:tabLst>
                <a:tab pos="0" algn="l"/>
              </a:tabLst>
            </a:pPr>
            <a:r>
              <a:rPr lang="sk-SK" sz="3200" b="1" spc="-1" dirty="0">
                <a:solidFill>
                  <a:srgbClr val="404040"/>
                </a:solidFill>
                <a:ea typeface="DejaVu Sans"/>
                <a:cs typeface="Times New Roman" pitchFamily="18" charset="0"/>
              </a:rPr>
              <a:t>Pavol Tibenský, tibus0808@gmail.com</a:t>
            </a:r>
            <a:endParaRPr lang="sk-SK" sz="3200" b="1" spc="-1" dirty="0"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3200" b="1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Kongres integrované medicíny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3200" b="1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IX. Ročník 1. 11. 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3200" b="1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Praha </a:t>
            </a:r>
            <a:r>
              <a:rPr lang="sk-SK" sz="3200" b="1" spc="-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Žofín</a:t>
            </a:r>
            <a:r>
              <a:rPr lang="sk-SK" sz="3200" b="1" spc="-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" name="Útvar1">
            <a:extLst>
              <a:ext uri="{FF2B5EF4-FFF2-40B4-BE49-F238E27FC236}">
                <a16:creationId xmlns:a16="http://schemas.microsoft.com/office/drawing/2014/main" id="{11D1C185-3F1D-1760-65B3-9C0748BD6D8C}"/>
              </a:ext>
            </a:extLst>
          </p:cNvPr>
          <p:cNvSpPr/>
          <p:nvPr/>
        </p:nvSpPr>
        <p:spPr>
          <a:xfrm>
            <a:off x="3035300" y="313978"/>
            <a:ext cx="117475" cy="3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158758" tIns="82442" rIns="158758" bIns="82442" anchor="ctr" anchorCtr="0" compatLnSpc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1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Útvar2">
            <a:extLst>
              <a:ext uri="{FF2B5EF4-FFF2-40B4-BE49-F238E27FC236}">
                <a16:creationId xmlns:a16="http://schemas.microsoft.com/office/drawing/2014/main" id="{E7ADCA67-92F3-8C83-FACB-D4EAD0A67881}"/>
              </a:ext>
            </a:extLst>
          </p:cNvPr>
          <p:cNvSpPr/>
          <p:nvPr/>
        </p:nvSpPr>
        <p:spPr>
          <a:xfrm>
            <a:off x="3035300" y="313978"/>
            <a:ext cx="117475" cy="3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158758" tIns="82442" rIns="158758" bIns="82442" anchor="ctr" anchorCtr="0" compatLnSpc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1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Útvar3">
            <a:extLst>
              <a:ext uri="{FF2B5EF4-FFF2-40B4-BE49-F238E27FC236}">
                <a16:creationId xmlns:a16="http://schemas.microsoft.com/office/drawing/2014/main" id="{117D83C9-BB29-1940-7371-BE8233CC93E7}"/>
              </a:ext>
            </a:extLst>
          </p:cNvPr>
          <p:cNvSpPr/>
          <p:nvPr/>
        </p:nvSpPr>
        <p:spPr>
          <a:xfrm>
            <a:off x="3035300" y="313978"/>
            <a:ext cx="117475" cy="3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158758" tIns="82442" rIns="158758" bIns="82442" anchor="ctr" anchorCtr="0" compatLnSpc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1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Útvar4">
            <a:extLst>
              <a:ext uri="{FF2B5EF4-FFF2-40B4-BE49-F238E27FC236}">
                <a16:creationId xmlns:a16="http://schemas.microsoft.com/office/drawing/2014/main" id="{7D9F14E8-5AC4-99FA-46CA-A833C7871E06}"/>
              </a:ext>
            </a:extLst>
          </p:cNvPr>
          <p:cNvSpPr/>
          <p:nvPr/>
        </p:nvSpPr>
        <p:spPr>
          <a:xfrm>
            <a:off x="3035300" y="313978"/>
            <a:ext cx="117475" cy="3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158758" tIns="82442" rIns="158758" bIns="82442" anchor="ctr" anchorCtr="0" compatLnSpc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1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CCD055-B9B2-B204-0863-9BE96952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3579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C2CEBB3-49D2-FF2E-77D3-471386B9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299" y="73256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9E94411-6460-97BE-6464-9E9B5805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936" y="2051419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zh-CN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k-SK" altLang="zh-CN" dirty="0">
              <a:latin typeface="Arial" panose="020B0604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58048" y="2148281"/>
            <a:ext cx="8208912" cy="3528392"/>
          </a:xfrm>
        </p:spPr>
        <p:txBody>
          <a:bodyPr>
            <a:normAutofit/>
          </a:bodyPr>
          <a:lstStyle/>
          <a:p>
            <a:pPr algn="just"/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35241"/>
            <a:ext cx="10873208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9. Sny v histórii vedy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D05799E-678C-36A5-38CE-7F7E4149A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59569"/>
              </p:ext>
            </p:extLst>
          </p:nvPr>
        </p:nvGraphicFramePr>
        <p:xfrm>
          <a:off x="623392" y="2148281"/>
          <a:ext cx="10873207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173">
                  <a:extLst>
                    <a:ext uri="{9D8B030D-6E8A-4147-A177-3AD203B41FA5}">
                      <a16:colId xmlns:a16="http://schemas.microsoft.com/office/drawing/2014/main" val="967493423"/>
                    </a:ext>
                  </a:extLst>
                </a:gridCol>
                <a:gridCol w="2093063">
                  <a:extLst>
                    <a:ext uri="{9D8B030D-6E8A-4147-A177-3AD203B41FA5}">
                      <a16:colId xmlns:a16="http://schemas.microsoft.com/office/drawing/2014/main" val="1114530428"/>
                    </a:ext>
                  </a:extLst>
                </a:gridCol>
                <a:gridCol w="1427089">
                  <a:extLst>
                    <a:ext uri="{9D8B030D-6E8A-4147-A177-3AD203B41FA5}">
                      <a16:colId xmlns:a16="http://schemas.microsoft.com/office/drawing/2014/main" val="1083163869"/>
                    </a:ext>
                  </a:extLst>
                </a:gridCol>
                <a:gridCol w="3044456">
                  <a:extLst>
                    <a:ext uri="{9D8B030D-6E8A-4147-A177-3AD203B41FA5}">
                      <a16:colId xmlns:a16="http://schemas.microsoft.com/office/drawing/2014/main" val="3064512771"/>
                    </a:ext>
                  </a:extLst>
                </a:gridCol>
                <a:gridCol w="2582426">
                  <a:extLst>
                    <a:ext uri="{9D8B030D-6E8A-4147-A177-3AD203B41FA5}">
                      <a16:colId xmlns:a16="http://schemas.microsoft.com/office/drawing/2014/main" val="1303183979"/>
                    </a:ext>
                  </a:extLst>
                </a:gridCol>
              </a:tblGrid>
              <a:tr h="227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Objaviteľ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Objav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Miesto objavu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Sen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Poznámka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48632"/>
                  </a:ext>
                </a:extLst>
              </a:tr>
              <a:tr h="468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Friedrich August </a:t>
                      </a:r>
                      <a:r>
                        <a:rPr lang="sk-SK" sz="1000" kern="0" dirty="0" err="1">
                          <a:effectLst/>
                        </a:rPr>
                        <a:t>Kekulé</a:t>
                      </a:r>
                      <a:r>
                        <a:rPr lang="sk-SK" sz="1000" kern="0" dirty="0">
                          <a:effectLst/>
                        </a:rPr>
                        <a:t>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Benzénové jadro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Posteľ/kozub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6 opičiek držiacich sa za ruky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So svojho sna si robil posmech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180682"/>
                  </a:ext>
                </a:extLst>
              </a:tr>
              <a:tr h="4680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Albert Einstein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Teória relativity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Posteľ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Sane, ktoré sa pohybovali </a:t>
                      </a: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rýchlosťou svetla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 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788642"/>
                  </a:ext>
                </a:extLst>
              </a:tr>
              <a:tr h="708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Dmitrij Ivanovič Mendelejev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Periodická tabuľka prvkov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Posteľ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Tabuľka obsahujúca vtedy známe prvky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Za svojho života sa ku pôvodu svojho objavu nepriznal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940766"/>
                  </a:ext>
                </a:extLst>
              </a:tr>
              <a:tr h="708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Niels Bohr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Obal atómu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Posteľ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Slnečná sústava – </a:t>
                      </a: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rýchlosť planét je v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kilometroch/minútu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Analógia </a:t>
                      </a:r>
                      <a:r>
                        <a:rPr lang="sk-SK" sz="1000" kern="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mikro</a:t>
                      </a:r>
                      <a:r>
                        <a:rPr lang="sk-SK" sz="10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- a makrokozmu</a:t>
                      </a:r>
                      <a:r>
                        <a:rPr lang="sk-SK" sz="1000" kern="0" dirty="0">
                          <a:effectLst/>
                        </a:rPr>
                        <a:t> – najväčšia podobnosť s mojimi snami – </a:t>
                      </a: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rotácia na mieste – nehybný objekt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270874"/>
                  </a:ext>
                </a:extLst>
              </a:tr>
              <a:tr h="9481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Nikola Tesla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Stovky objavov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Posteľ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Presné trojrozmerné technické zobrazenia objavujúce sa zo všetkých strán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Žiadne symbolické sny ale presné technické výkresy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51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97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A596-F6DE-72CD-6128-C705752F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>
            <a:extLst>
              <a:ext uri="{FF2B5EF4-FFF2-40B4-BE49-F238E27FC236}">
                <a16:creationId xmlns:a16="http://schemas.microsoft.com/office/drawing/2014/main" id="{E985B757-5471-3D48-7AF2-815C30F7B63D}"/>
              </a:ext>
            </a:extLst>
          </p:cNvPr>
          <p:cNvSpPr/>
          <p:nvPr/>
        </p:nvSpPr>
        <p:spPr>
          <a:xfrm>
            <a:off x="695400" y="274680"/>
            <a:ext cx="10801200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rmAutofit fontScale="62500" lnSpcReduction="20000"/>
          </a:bodyPr>
          <a:lstStyle/>
          <a:p>
            <a:pPr algn="ctr"/>
            <a:endParaRPr lang="sk-SK" sz="4400" b="1" spc="-1" dirty="0">
              <a:solidFill>
                <a:srgbClr val="FF0000"/>
              </a:solidFill>
              <a:latin typeface="Arial" pitchFamily="34" charset="0"/>
              <a:ea typeface="DejaVu Sans"/>
              <a:cs typeface="Arial" pitchFamily="34" charset="0"/>
            </a:endParaRPr>
          </a:p>
          <a:p>
            <a:pPr algn="ctr"/>
            <a:r>
              <a:rPr lang="sk-SK" sz="4100" b="1" spc="-1" dirty="0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10. Grafická prezentácia </a:t>
            </a:r>
            <a:r>
              <a:rPr lang="sk-SK" sz="4100" b="1" spc="-1" dirty="0" err="1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šému</a:t>
            </a:r>
            <a:r>
              <a:rPr lang="sk-SK" sz="4100" b="1" spc="-1" dirty="0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// čakry tretie oko// bodu </a:t>
            </a:r>
            <a:r>
              <a:rPr lang="sk-SK" sz="4100" b="1" spc="-1" dirty="0" err="1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Yin</a:t>
            </a:r>
            <a:r>
              <a:rPr lang="sk-SK" sz="4100" b="1" spc="-1" dirty="0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 </a:t>
            </a:r>
            <a:r>
              <a:rPr lang="sk-SK" sz="4100" b="1" spc="-1" dirty="0" err="1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tang</a:t>
            </a:r>
            <a:endParaRPr lang="sk-SK" sz="4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sk-SK" sz="44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CustomShape 2">
            <a:extLst>
              <a:ext uri="{FF2B5EF4-FFF2-40B4-BE49-F238E27FC236}">
                <a16:creationId xmlns:a16="http://schemas.microsoft.com/office/drawing/2014/main" id="{AEA73F50-B1AA-DEB8-7933-FEAB424F0087}"/>
              </a:ext>
            </a:extLst>
          </p:cNvPr>
          <p:cNvSpPr/>
          <p:nvPr/>
        </p:nvSpPr>
        <p:spPr>
          <a:xfrm>
            <a:off x="1981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204" name="TextShape 4">
            <a:extLst>
              <a:ext uri="{FF2B5EF4-FFF2-40B4-BE49-F238E27FC236}">
                <a16:creationId xmlns:a16="http://schemas.microsoft.com/office/drawing/2014/main" id="{BEB0C063-B66D-8E29-A839-045C0B4D6F27}"/>
              </a:ext>
            </a:extLst>
          </p:cNvPr>
          <p:cNvSpPr txBox="1"/>
          <p:nvPr/>
        </p:nvSpPr>
        <p:spPr>
          <a:xfrm>
            <a:off x="1981200" y="1340768"/>
            <a:ext cx="8228880" cy="47846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4" name="aku_bod">
            <a:hlinkClick r:id="" action="ppaction://media"/>
            <a:extLst>
              <a:ext uri="{FF2B5EF4-FFF2-40B4-BE49-F238E27FC236}">
                <a16:creationId xmlns:a16="http://schemas.microsoft.com/office/drawing/2014/main" id="{5E93EAD0-FCC6-9C3B-D3BF-0ACD4D5CA8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0" y="1838325"/>
            <a:ext cx="9144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58048" y="2148281"/>
            <a:ext cx="8208912" cy="3528392"/>
          </a:xfrm>
        </p:spPr>
        <p:txBody>
          <a:bodyPr>
            <a:normAutofit/>
          </a:bodyPr>
          <a:lstStyle/>
          <a:p>
            <a:pPr algn="just"/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10801200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11. Sny v roku vodného Zajaca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639E722-4B55-07FF-9842-A32B5D429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99122"/>
              </p:ext>
            </p:extLst>
          </p:nvPr>
        </p:nvGraphicFramePr>
        <p:xfrm>
          <a:off x="695400" y="1484784"/>
          <a:ext cx="10545901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13908247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92941638"/>
                    </a:ext>
                  </a:extLst>
                </a:gridCol>
                <a:gridCol w="2192973">
                  <a:extLst>
                    <a:ext uri="{9D8B030D-6E8A-4147-A177-3AD203B41FA5}">
                      <a16:colId xmlns:a16="http://schemas.microsoft.com/office/drawing/2014/main" val="726479475"/>
                    </a:ext>
                  </a:extLst>
                </a:gridCol>
                <a:gridCol w="1407427">
                  <a:extLst>
                    <a:ext uri="{9D8B030D-6E8A-4147-A177-3AD203B41FA5}">
                      <a16:colId xmlns:a16="http://schemas.microsoft.com/office/drawing/2014/main" val="3433848795"/>
                    </a:ext>
                  </a:extLst>
                </a:gridCol>
                <a:gridCol w="2913053">
                  <a:extLst>
                    <a:ext uri="{9D8B030D-6E8A-4147-A177-3AD203B41FA5}">
                      <a16:colId xmlns:a16="http://schemas.microsoft.com/office/drawing/2014/main" val="2340809041"/>
                    </a:ext>
                  </a:extLst>
                </a:gridCol>
              </a:tblGrid>
              <a:tr h="301535"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Dátum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Impulz 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Obraz vo sne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Text vo sne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Hypotéza 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548120"/>
                  </a:ext>
                </a:extLst>
              </a:tr>
              <a:tr h="1507667">
                <a:tc>
                  <a:txBody>
                    <a:bodyPr/>
                    <a:lstStyle/>
                    <a:p>
                      <a:pPr marL="457200" algn="just" fontAlgn="auto"/>
                      <a:r>
                        <a:rPr lang="sk-SK" sz="1000" kern="150">
                          <a:effectLst/>
                        </a:rPr>
                        <a:t>25012023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Príprava prednášky, kritika monografie Lovci šarlatánov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Symbol </a:t>
                      </a:r>
                      <a:r>
                        <a:rPr lang="sk-SK" sz="1000" kern="150" dirty="0" err="1">
                          <a:effectLst/>
                        </a:rPr>
                        <a:t>jin</a:t>
                      </a:r>
                      <a:r>
                        <a:rPr lang="sk-SK" sz="1000" kern="150" dirty="0">
                          <a:effectLst/>
                        </a:rPr>
                        <a:t> jang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Obratník Raka</a:t>
                      </a:r>
                      <a:endParaRPr lang="sk-SK" sz="1100" kern="150" dirty="0">
                        <a:effectLst/>
                      </a:endParaRP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Austrália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 err="1">
                          <a:effectLst/>
                        </a:rPr>
                        <a:t>Jin</a:t>
                      </a:r>
                      <a:r>
                        <a:rPr lang="sk-SK" sz="1000" kern="150" dirty="0">
                          <a:effectLst/>
                        </a:rPr>
                        <a:t> jang je trojrozmerný pohyblivý objekt, v ktorom prebieha viacero cyklov</a:t>
                      </a:r>
                      <a:endParaRPr lang="sk-SK" sz="1100" kern="150" dirty="0">
                        <a:effectLst/>
                      </a:endParaRP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Jedná sa o akupunktúrny bod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004856"/>
                  </a:ext>
                </a:extLst>
              </a:tr>
              <a:tr h="1507667">
                <a:tc>
                  <a:txBody>
                    <a:bodyPr/>
                    <a:lstStyle/>
                    <a:p>
                      <a:pPr marL="457200" algn="just" fontAlgn="auto"/>
                      <a:r>
                        <a:rPr lang="sk-SK" sz="1000" kern="150" dirty="0">
                          <a:effectLst/>
                        </a:rPr>
                        <a:t>14072023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Štúdium Vnútorného kánonu, Da Vinciho, </a:t>
                      </a:r>
                      <a:r>
                        <a:rPr lang="sk-SK" sz="1000" kern="150" dirty="0" err="1">
                          <a:effectLst/>
                        </a:rPr>
                        <a:t>Capru</a:t>
                      </a:r>
                      <a:r>
                        <a:rPr lang="sk-SK" sz="1000" kern="150" dirty="0">
                          <a:effectLst/>
                        </a:rPr>
                        <a:t> 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Starý jang ako časť symbolu </a:t>
                      </a:r>
                      <a:r>
                        <a:rPr lang="sk-SK" sz="1000" kern="150" dirty="0" err="1">
                          <a:effectLst/>
                        </a:rPr>
                        <a:t>jin</a:t>
                      </a:r>
                      <a:r>
                        <a:rPr lang="sk-SK" sz="1000" kern="150" dirty="0">
                          <a:effectLst/>
                        </a:rPr>
                        <a:t> jang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Newton</a:t>
                      </a:r>
                      <a:endParaRPr lang="sk-SK" sz="1100" kern="150">
                        <a:effectLst/>
                      </a:endParaRPr>
                    </a:p>
                    <a:p>
                      <a:pPr algn="just"/>
                      <a:r>
                        <a:rPr lang="sk-SK" sz="1000" kern="150">
                          <a:effectLst/>
                        </a:rPr>
                        <a:t>jablko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AB sú biologické hodiny alebo časovač</a:t>
                      </a:r>
                      <a:endParaRPr lang="sk-SK" sz="1100" kern="150" dirty="0">
                        <a:effectLst/>
                      </a:endParaRP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Dĺžka života záleží od astronomických súvislostí</a:t>
                      </a: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AB budí dojem planéty so satelitmi</a:t>
                      </a:r>
                      <a:endParaRPr lang="sk-SK" sz="1100" kern="150" dirty="0">
                        <a:effectLst/>
                      </a:endParaRP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 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255250"/>
                  </a:ext>
                </a:extLst>
              </a:tr>
              <a:tr h="1507667">
                <a:tc>
                  <a:txBody>
                    <a:bodyPr/>
                    <a:lstStyle/>
                    <a:p>
                      <a:pPr marL="457200" algn="just" fontAlgn="auto"/>
                      <a:r>
                        <a:rPr lang="sk-SK" sz="1000" kern="150">
                          <a:effectLst/>
                        </a:rPr>
                        <a:t>20012024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 err="1">
                          <a:effectLst/>
                        </a:rPr>
                        <a:t>Webinár</a:t>
                      </a:r>
                      <a:r>
                        <a:rPr lang="sk-SK" sz="1000" kern="150" dirty="0">
                          <a:effectLst/>
                        </a:rPr>
                        <a:t> </a:t>
                      </a:r>
                      <a:r>
                        <a:rPr lang="sk-SK" sz="1000" kern="150" dirty="0" err="1">
                          <a:effectLst/>
                        </a:rPr>
                        <a:t>Dioscoreaceae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</a:rPr>
                        <a:t>Čakra,</a:t>
                      </a:r>
                      <a:endParaRPr lang="sk-SK" sz="1100" kern="150" dirty="0">
                        <a:effectLst/>
                      </a:endParaRPr>
                    </a:p>
                    <a:p>
                      <a:pPr algn="just"/>
                      <a:r>
                        <a:rPr lang="sk-SK" sz="1000" kern="150" dirty="0">
                          <a:effectLst/>
                        </a:rPr>
                        <a:t>mitochondria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>
                          <a:effectLst/>
                        </a:rPr>
                        <a:t>Smrť mladej ženy, jej pohreb</a:t>
                      </a:r>
                      <a:endParaRPr lang="sk-SK" sz="1100" kern="1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obsahuje dve čakry</a:t>
                      </a:r>
                    </a:p>
                    <a:p>
                      <a:pPr algn="just"/>
                      <a:r>
                        <a:rPr lang="sk-SK" sz="1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Čakry sú rotujúce víry a disky oddelené telom AB</a:t>
                      </a:r>
                      <a:endParaRPr lang="sk-SK" sz="11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805841"/>
                  </a:ext>
                </a:extLst>
              </a:tr>
            </a:tbl>
          </a:graphicData>
        </a:graphic>
      </p:graphicFrame>
      <p:pic>
        <p:nvPicPr>
          <p:cNvPr id="7" name="Obrázok 6">
            <a:extLst>
              <a:ext uri="{FF2B5EF4-FFF2-40B4-BE49-F238E27FC236}">
                <a16:creationId xmlns:a16="http://schemas.microsoft.com/office/drawing/2014/main" id="{82576397-4690-897F-D438-623AB6694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965906"/>
            <a:ext cx="1152128" cy="115212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D1514B1-C871-F9DB-3E25-6DECD415F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645156"/>
            <a:ext cx="936104" cy="109521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A9F7244-2289-A7F5-78E7-DA9DC5FA20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 t="24562" r="29945" b="16622"/>
          <a:stretch/>
        </p:blipFill>
        <p:spPr>
          <a:xfrm>
            <a:off x="1269566" y="1991313"/>
            <a:ext cx="1152128" cy="115212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3EFC607-4DBC-B0F4-F0B9-EECD95065F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7" t="34619" r="39674" b="37609"/>
          <a:stretch/>
        </p:blipFill>
        <p:spPr bwMode="auto">
          <a:xfrm>
            <a:off x="1123652" y="5034110"/>
            <a:ext cx="1443957" cy="1095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6" descr="Obsah obrázku kruh, diagram, snímek obrazovky, Grafika&#10;&#10;Popis byl vytvořen automaticky">
            <a:extLst>
              <a:ext uri="{FF2B5EF4-FFF2-40B4-BE49-F238E27FC236}">
                <a16:creationId xmlns:a16="http://schemas.microsoft.com/office/drawing/2014/main" id="{04C9DFD9-20A8-1C7A-E278-428FF2496A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4176" r="61865" b="54589"/>
          <a:stretch/>
        </p:blipFill>
        <p:spPr>
          <a:xfrm>
            <a:off x="1127448" y="3443057"/>
            <a:ext cx="1440161" cy="13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/>
          </p:nvPr>
        </p:nvSpPr>
        <p:spPr>
          <a:xfrm>
            <a:off x="695400" y="1436214"/>
            <a:ext cx="10729192" cy="4801099"/>
          </a:xfrm>
        </p:spPr>
        <p:txBody>
          <a:bodyPr>
            <a:normAutofit fontScale="92500" lnSpcReduction="10000"/>
          </a:bodyPr>
          <a:lstStyle/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Obr. 1: rotujúca guľovitá </a:t>
            </a:r>
            <a:r>
              <a:rPr lang="sk-SK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štruktúra pripomínajúca planétu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Zem, v ktorej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prebiehali 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rôzne časové cykly.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Obr. 2: umiestnenie štruktúry v mieste AB/</a:t>
            </a:r>
            <a:r>
              <a:rPr lang="sk-SK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Fiala: AKP v 21. </a:t>
            </a:r>
            <a:r>
              <a:rPr lang="sk-SK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  <a:r>
              <a:rPr lang="sk-SK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/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Obr. 3: rabín </a:t>
            </a:r>
            <a:r>
              <a:rPr lang="sk-SK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Löw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jeho </a:t>
            </a:r>
            <a:r>
              <a:rPr lang="sk-SK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Golem</a:t>
            </a:r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en-US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use my dreams as a catalyst for ideas</a:t>
            </a:r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.„</a:t>
            </a:r>
            <a:r>
              <a:rPr lang="sk-SK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sk-SK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Gustav</a:t>
            </a:r>
            <a:r>
              <a:rPr lang="sk-SK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Jung</a:t>
            </a:r>
            <a:endParaRPr lang="en-US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273600"/>
            <a:ext cx="10729192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12. </a:t>
            </a:r>
            <a:r>
              <a:rPr lang="sk-SK" sz="3600" b="1" kern="1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  <a:t>Symbolic</a:t>
            </a:r>
            <a:r>
              <a:rPr lang="sk-SK" sz="3600" b="1" kern="1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  <a:t> </a:t>
            </a:r>
            <a:r>
              <a:rPr lang="sk-SK" sz="3600" b="1" kern="1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  <a:t>hypothetical</a:t>
            </a:r>
            <a:br>
              <a:rPr lang="sk-SK" sz="3600" b="1" kern="1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</a:br>
            <a:r>
              <a:rPr lang="sk-SK" sz="3600" b="1" kern="1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  <a:t>Energetic</a:t>
            </a:r>
            <a:r>
              <a:rPr lang="sk-SK" sz="3600" b="1" kern="1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 Light" panose="020F0302020204030204" pitchFamily="34" charset="0"/>
                <a:cs typeface="Arial" pitchFamily="34" charset="0"/>
              </a:rPr>
              <a:t> model - SHEM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Obrázek 4" descr="Obsah obrázku kruh, voda, klipart, Tyrkysový&#10;&#10;Popis byl vytvořen automaticky">
            <a:extLst>
              <a:ext uri="{FF2B5EF4-FFF2-40B4-BE49-F238E27FC236}">
                <a16:creationId xmlns:a16="http://schemas.microsoft.com/office/drawing/2014/main" id="{66EE2307-F11E-17FF-AD1A-D2EF12CEC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4" b="48861"/>
          <a:stretch/>
        </p:blipFill>
        <p:spPr bwMode="auto">
          <a:xfrm>
            <a:off x="120641" y="1517735"/>
            <a:ext cx="4882927" cy="2559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C39F7A4-90FE-217B-B27D-730B9DDE9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517735"/>
            <a:ext cx="3363800" cy="3207409"/>
          </a:xfrm>
          <a:prstGeom prst="rect">
            <a:avLst/>
          </a:prstGeom>
        </p:spPr>
      </p:pic>
      <p:pic>
        <p:nvPicPr>
          <p:cNvPr id="4" name="Obrázek 2" descr="Legenda o Golemovi - Jiří Mazánek">
            <a:extLst>
              <a:ext uri="{FF2B5EF4-FFF2-40B4-BE49-F238E27FC236}">
                <a16:creationId xmlns:a16="http://schemas.microsoft.com/office/drawing/2014/main" id="{39B59FC4-DFFC-E6F3-0B7D-02E0E8B55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08" y="1517735"/>
            <a:ext cx="3320632" cy="5049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C376-225E-CE44-2B9E-A4C15FFBC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>
            <a:extLst>
              <a:ext uri="{FF2B5EF4-FFF2-40B4-BE49-F238E27FC236}">
                <a16:creationId xmlns:a16="http://schemas.microsoft.com/office/drawing/2014/main" id="{7CA33507-4F99-C377-D740-D63989793593}"/>
              </a:ext>
            </a:extLst>
          </p:cNvPr>
          <p:cNvSpPr/>
          <p:nvPr/>
        </p:nvSpPr>
        <p:spPr>
          <a:xfrm>
            <a:off x="695400" y="274680"/>
            <a:ext cx="10729192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13.</a:t>
            </a: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Druhý sen – žiaden zjavný pohyb</a:t>
            </a:r>
            <a:r>
              <a:rPr lang="sk-SK" sz="3200" b="1" spc="-1" dirty="0">
                <a:solidFill>
                  <a:srgbClr val="FF0000"/>
                </a:solidFill>
                <a:latin typeface="+mj-lt"/>
                <a:ea typeface="DejaVu Sans"/>
                <a:cs typeface="Arial" pitchFamily="34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0" name="CustomShape 2">
            <a:extLst>
              <a:ext uri="{FF2B5EF4-FFF2-40B4-BE49-F238E27FC236}">
                <a16:creationId xmlns:a16="http://schemas.microsoft.com/office/drawing/2014/main" id="{8C54AD1C-4FEB-E5E9-BDE1-AA5BC915C1D6}"/>
              </a:ext>
            </a:extLst>
          </p:cNvPr>
          <p:cNvSpPr/>
          <p:nvPr/>
        </p:nvSpPr>
        <p:spPr>
          <a:xfrm>
            <a:off x="1981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639128-18D1-FF22-B932-DA841A584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06" y="1220547"/>
            <a:ext cx="2987040" cy="239014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C2F67BC-9EE1-5E96-5216-0C97209CF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635732"/>
            <a:ext cx="2997548" cy="23984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879C314-9D5F-C0B4-A9C1-FFEC25DF0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64" y="3400546"/>
            <a:ext cx="2987040" cy="300035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141632-0426-0CB8-F77E-75C329401A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-151" r="-877" b="46226"/>
          <a:stretch/>
        </p:blipFill>
        <p:spPr bwMode="auto">
          <a:xfrm>
            <a:off x="5041640" y="1220548"/>
            <a:ext cx="5302832" cy="206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B46B18F-F347-4607-AA37-7E8AD3C2F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34" y="3429000"/>
            <a:ext cx="28833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95400" y="332656"/>
            <a:ext cx="10873208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14. Rekonštrukcia</a:t>
            </a:r>
            <a:endParaRPr lang="sk-SK" sz="3200" b="1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981200" y="1412776"/>
            <a:ext cx="8228880" cy="47126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JANG=YANG, JIN=YIN, MLADÝ JIN=YOUNG YIN, STARÝ JANG=OLD YANG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sk-S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80BE87-D6AD-35D2-079D-63175ADCD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-892"/>
          <a:stretch/>
        </p:blipFill>
        <p:spPr bwMode="auto">
          <a:xfrm>
            <a:off x="4634186" y="1747725"/>
            <a:ext cx="2920720" cy="2661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9634629-DC03-6D62-4580-DB4EC0B85C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1" y="4057697"/>
            <a:ext cx="2307563" cy="26997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31814A1-FCA8-6F29-3872-6F4611EF9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90" y="1794653"/>
            <a:ext cx="2617455" cy="261469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7546F68-0435-1EA2-FEA9-DF6D4E1235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75" y="1747725"/>
            <a:ext cx="2307564" cy="230997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DC1262A-AA34-9643-1E6D-85B18291C1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23" y="4409349"/>
            <a:ext cx="2307563" cy="2200280"/>
          </a:xfrm>
          <a:prstGeom prst="rect">
            <a:avLst/>
          </a:prstGeom>
        </p:spPr>
      </p:pic>
      <p:pic>
        <p:nvPicPr>
          <p:cNvPr id="4" name="Obrázek 3" descr="Obsah obrázku kruh, voda, diagram, Tyrkysový&#10;&#10;Popis byl vytvořen automaticky">
            <a:extLst>
              <a:ext uri="{FF2B5EF4-FFF2-40B4-BE49-F238E27FC236}">
                <a16:creationId xmlns:a16="http://schemas.microsoft.com/office/drawing/2014/main" id="{71EF4B55-B389-A889-0F3F-F84BE7CE5D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0" t="4644" r="35309" b="69705"/>
          <a:stretch/>
        </p:blipFill>
        <p:spPr>
          <a:xfrm>
            <a:off x="4780540" y="4410824"/>
            <a:ext cx="2774366" cy="22067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45D4-72BA-4A9A-F073-F46A30F5F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>
            <a:extLst>
              <a:ext uri="{FF2B5EF4-FFF2-40B4-BE49-F238E27FC236}">
                <a16:creationId xmlns:a16="http://schemas.microsoft.com/office/drawing/2014/main" id="{F6931F20-2F29-0B15-9E09-BD5333FA76A3}"/>
              </a:ext>
            </a:extLst>
          </p:cNvPr>
          <p:cNvSpPr/>
          <p:nvPr/>
        </p:nvSpPr>
        <p:spPr>
          <a:xfrm>
            <a:off x="623392" y="332760"/>
            <a:ext cx="10801200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15. Porovnanie </a:t>
            </a:r>
            <a:r>
              <a:rPr lang="sk-SK" sz="3200" b="1" spc="-1" dirty="0" err="1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šému</a:t>
            </a: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s lotosovým kvetom II</a:t>
            </a:r>
            <a:endParaRPr lang="sk-SK" sz="3200" b="1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CustomShape 2">
            <a:extLst>
              <a:ext uri="{FF2B5EF4-FFF2-40B4-BE49-F238E27FC236}">
                <a16:creationId xmlns:a16="http://schemas.microsoft.com/office/drawing/2014/main" id="{345F4317-3981-384B-AF0C-84CE07AAC48F}"/>
              </a:ext>
            </a:extLst>
          </p:cNvPr>
          <p:cNvSpPr/>
          <p:nvPr/>
        </p:nvSpPr>
        <p:spPr>
          <a:xfrm>
            <a:off x="1981200" y="1600200"/>
            <a:ext cx="8228880" cy="470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 fontAlgn="auto"/>
            <a:r>
              <a:rPr lang="en-US" dirty="0">
                <a:latin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0983B5-A9B2-9CD5-E0A8-C93E65C1B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-623" r="-12360" b="-623"/>
          <a:stretch/>
        </p:blipFill>
        <p:spPr bwMode="auto">
          <a:xfrm>
            <a:off x="1992324" y="1326892"/>
            <a:ext cx="3808419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 descr="Figure 8.6">
            <a:extLst>
              <a:ext uri="{FF2B5EF4-FFF2-40B4-BE49-F238E27FC236}">
                <a16:creationId xmlns:a16="http://schemas.microsoft.com/office/drawing/2014/main" id="{052C8F71-7AC9-0713-5FEB-D029F93D4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 t="82"/>
          <a:stretch/>
        </p:blipFill>
        <p:spPr bwMode="auto">
          <a:xfrm>
            <a:off x="5159897" y="1529785"/>
            <a:ext cx="5400599" cy="485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CBF1CF1-58CB-8488-E93E-7A58D72AB5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988530"/>
            <a:ext cx="2379536" cy="2390140"/>
          </a:xfrm>
          <a:prstGeom prst="rect">
            <a:avLst/>
          </a:prstGeom>
        </p:spPr>
      </p:pic>
      <p:pic>
        <p:nvPicPr>
          <p:cNvPr id="5" name="Obrázok 4" descr="Fruit; the dried seed cup is commonly used in flower arrangements.">
            <a:extLst>
              <a:ext uri="{FF2B5EF4-FFF2-40B4-BE49-F238E27FC236}">
                <a16:creationId xmlns:a16="http://schemas.microsoft.com/office/drawing/2014/main" id="{308D3E92-085C-2C98-F3B2-35F661B3A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7220" r="24553" b="8121"/>
          <a:stretch/>
        </p:blipFill>
        <p:spPr bwMode="auto">
          <a:xfrm>
            <a:off x="3002929" y="4054909"/>
            <a:ext cx="2177190" cy="225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14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5400" y="1600275"/>
            <a:ext cx="6048672" cy="4752528"/>
          </a:xfrm>
        </p:spPr>
        <p:txBody>
          <a:bodyPr>
            <a:normAutofit/>
          </a:bodyPr>
          <a:lstStyle/>
          <a:p>
            <a:r>
              <a:rPr lang="sk-SK" sz="2400" dirty="0"/>
              <a:t>Štyri smery pohybu – 4 svetové strany</a:t>
            </a:r>
          </a:p>
          <a:p>
            <a:r>
              <a:rPr lang="sk-SK" sz="2400" dirty="0"/>
              <a:t>Charakter pohybu  - rotácia</a:t>
            </a:r>
          </a:p>
          <a:p>
            <a:r>
              <a:rPr lang="sk-SK" sz="2400" dirty="0"/>
              <a:t>Pohyb do stredu?</a:t>
            </a:r>
          </a:p>
          <a:p>
            <a:r>
              <a:rPr lang="sk-SK" sz="2400" dirty="0"/>
              <a:t>Pohyb vnútri?</a:t>
            </a:r>
          </a:p>
          <a:p>
            <a:r>
              <a:rPr lang="sk-SK" sz="2400" b="1" dirty="0"/>
              <a:t>Čas prebieha v priestore a po dráhach analogických obežnej dráhe Zeme, mesiaca a Slnka</a:t>
            </a:r>
            <a:r>
              <a:rPr lang="sk-SK" sz="2400" dirty="0"/>
              <a:t> – nie sú lineárne</a:t>
            </a:r>
          </a:p>
          <a:p>
            <a:r>
              <a:rPr lang="sk-SK" sz="2400" dirty="0"/>
              <a:t>Čas je fyzikálna veličina pohybujúca sa v istom smere – vektor </a:t>
            </a:r>
          </a:p>
          <a:p>
            <a:r>
              <a:rPr lang="sk-SK" sz="2400" dirty="0"/>
              <a:t>Zastaví sa, ak dosiahne rýchlosť svetla = dobehne svetlo. </a:t>
            </a:r>
          </a:p>
          <a:p>
            <a:pPr algn="l"/>
            <a:endParaRPr lang="pl-PL" sz="1800" b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8472"/>
            <a:ext cx="10729192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16. Hypotetický pohyb</a:t>
            </a: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98D6A9F-B7ED-AA4D-2D38-50E1696A6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81" y="3986198"/>
            <a:ext cx="2617455" cy="261469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1B0812C-2B71-5D9F-AD0C-0CE0C191C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97" y="1441055"/>
            <a:ext cx="2156031" cy="252248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939CB81-E427-01EF-821D-982141B89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9" y="1441054"/>
            <a:ext cx="2519860" cy="25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1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551384" y="264600"/>
            <a:ext cx="10945216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17. Časové cykly prebiehajúce v </a:t>
            </a:r>
            <a:r>
              <a:rPr lang="sk-SK" sz="3200" b="1" spc="-1" dirty="0" err="1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šéme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1847528" y="1601982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/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DE83C97-9B5A-1216-14C7-77D5ED80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66506"/>
              </p:ext>
            </p:extLst>
          </p:nvPr>
        </p:nvGraphicFramePr>
        <p:xfrm>
          <a:off x="551384" y="1270814"/>
          <a:ext cx="8228880" cy="4918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211">
                  <a:extLst>
                    <a:ext uri="{9D8B030D-6E8A-4147-A177-3AD203B41FA5}">
                      <a16:colId xmlns:a16="http://schemas.microsoft.com/office/drawing/2014/main" val="1462261878"/>
                    </a:ext>
                  </a:extLst>
                </a:gridCol>
                <a:gridCol w="4600464">
                  <a:extLst>
                    <a:ext uri="{9D8B030D-6E8A-4147-A177-3AD203B41FA5}">
                      <a16:colId xmlns:a16="http://schemas.microsoft.com/office/drawing/2014/main" val="1013653702"/>
                    </a:ext>
                  </a:extLst>
                </a:gridCol>
                <a:gridCol w="2024205">
                  <a:extLst>
                    <a:ext uri="{9D8B030D-6E8A-4147-A177-3AD203B41FA5}">
                      <a16:colId xmlns:a16="http://schemas.microsoft.com/office/drawing/2014/main" val="3461886669"/>
                    </a:ext>
                  </a:extLst>
                </a:gridCol>
              </a:tblGrid>
              <a:tr h="438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Časová jednotka 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Definícia 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Cyklus 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1422243016"/>
                  </a:ext>
                </a:extLst>
              </a:tr>
              <a:tr h="509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900" kern="0" dirty="0">
                        <a:effectLst/>
                        <a:highlight>
                          <a:srgbClr val="0000FF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Jangová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sekunda</a:t>
                      </a:r>
                      <a:endParaRPr lang="sk-SK" sz="10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čas potrebný na jeden obrat jangu </a:t>
                      </a:r>
                      <a:r>
                        <a:rPr lang="sk-SK" sz="900" kern="0" dirty="0" err="1">
                          <a:effectLst/>
                        </a:rPr>
                        <a:t>šému</a:t>
                      </a:r>
                      <a:r>
                        <a:rPr lang="sk-SK" sz="900" kern="0" dirty="0">
                          <a:effectLst/>
                        </a:rPr>
                        <a:t> okolo vlastnej osi proti smeru hodinových ručičiek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  <a:highlight>
                            <a:srgbClr val="FFFF00"/>
                          </a:highlight>
                        </a:rPr>
                        <a:t>1 obrat/360 stupňov</a:t>
                      </a:r>
                      <a:endParaRPr lang="sk-SK" sz="10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4037012992"/>
                  </a:ext>
                </a:extLst>
              </a:tr>
              <a:tr h="509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900" kern="0" dirty="0">
                        <a:effectLst/>
                        <a:highlight>
                          <a:srgbClr val="0000FF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Jinová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sekunda</a:t>
                      </a:r>
                      <a:endParaRPr lang="sk-SK" sz="10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čas kmitu každej z 24 súčastí mladého </a:t>
                      </a:r>
                      <a:r>
                        <a:rPr lang="sk-SK" sz="900" kern="0" dirty="0" err="1">
                          <a:effectLst/>
                        </a:rPr>
                        <a:t>jinu</a:t>
                      </a:r>
                      <a:r>
                        <a:rPr lang="sk-SK" sz="900" kern="0" dirty="0">
                          <a:effectLst/>
                        </a:rPr>
                        <a:t>, obiehajúcej okolo jangu po Obratníku Raka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  <a:highlight>
                            <a:srgbClr val="FFFF00"/>
                          </a:highlight>
                        </a:rPr>
                        <a:t>1 obrat/360 stupňov</a:t>
                      </a:r>
                      <a:endParaRPr lang="sk-SK" sz="10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2956633195"/>
                  </a:ext>
                </a:extLst>
              </a:tr>
              <a:tr h="509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900" kern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</a:rPr>
                        <a:t>Jangová</a:t>
                      </a:r>
                      <a:r>
                        <a:rPr lang="sk-SK" sz="900" kern="0" dirty="0">
                          <a:effectLst/>
                        </a:rPr>
                        <a:t> minúta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1/24 času obratu mladého </a:t>
                      </a:r>
                      <a:r>
                        <a:rPr lang="sk-SK" sz="900" kern="0" dirty="0" err="1">
                          <a:effectLst/>
                        </a:rPr>
                        <a:t>jinu</a:t>
                      </a:r>
                      <a:r>
                        <a:rPr lang="sk-SK" sz="900" kern="0" dirty="0">
                          <a:effectLst/>
                        </a:rPr>
                        <a:t> okolo jangu po Obratníku Raka proti smeru hodinových ručičiek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30 stupňov/minúta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1529390215"/>
                  </a:ext>
                </a:extLst>
              </a:tr>
              <a:tr h="509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900" kern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</a:rPr>
                        <a:t>Jinová</a:t>
                      </a:r>
                      <a:r>
                        <a:rPr lang="sk-SK" sz="900" kern="0" dirty="0">
                          <a:effectLst/>
                        </a:rPr>
                        <a:t> minúta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1/24 času rotácie jednej z dvanástich okrajových častí starého jangu o 6 stupňov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¼ stupňa 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2194135182"/>
                  </a:ext>
                </a:extLst>
              </a:tr>
              <a:tr h="33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Jangových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24 minút = </a:t>
                      </a: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jangová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hodina</a:t>
                      </a:r>
                      <a:endParaRPr lang="sk-SK" sz="10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čas obratu mladého </a:t>
                      </a:r>
                      <a:r>
                        <a:rPr lang="sk-SK" sz="900" kern="0" dirty="0" err="1">
                          <a:effectLst/>
                        </a:rPr>
                        <a:t>jinu</a:t>
                      </a:r>
                      <a:r>
                        <a:rPr lang="sk-SK" sz="900" kern="0" dirty="0">
                          <a:effectLst/>
                        </a:rPr>
                        <a:t> okolo jangu po Obratníku Raka </a:t>
                      </a:r>
                      <a:r>
                        <a:rPr lang="sk-SK" sz="900" kern="0" dirty="0" err="1">
                          <a:effectLst/>
                        </a:rPr>
                        <a:t>šému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  <a:highlight>
                            <a:srgbClr val="FFFF00"/>
                          </a:highlight>
                        </a:rPr>
                        <a:t>1 obrat/360 stupňov</a:t>
                      </a:r>
                      <a:r>
                        <a:rPr lang="sk-SK" sz="900" kern="0" dirty="0">
                          <a:effectLst/>
                        </a:rPr>
                        <a:t>/24 minút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2543012168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Jinových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24 minút = </a:t>
                      </a: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jinová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hodina</a:t>
                      </a:r>
                      <a:endParaRPr lang="sk-SK" sz="10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čas obratu starého jangu o 6 stupňov po smere hodinových ručičiek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 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560883729"/>
                  </a:ext>
                </a:extLst>
              </a:tr>
              <a:tr h="3368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</a:rPr>
                        <a:t>Jangová</a:t>
                      </a:r>
                      <a:r>
                        <a:rPr lang="sk-SK" sz="900" kern="0" dirty="0">
                          <a:effectLst/>
                        </a:rPr>
                        <a:t> </a:t>
                      </a:r>
                      <a:r>
                        <a:rPr lang="sk-SK" sz="900" kern="0" dirty="0" err="1">
                          <a:effectLst/>
                        </a:rPr>
                        <a:t>dvojhodina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5 obratov mladého </a:t>
                      </a:r>
                      <a:r>
                        <a:rPr lang="sk-SK" sz="900" kern="0" dirty="0" err="1">
                          <a:effectLst/>
                        </a:rPr>
                        <a:t>jinu</a:t>
                      </a:r>
                      <a:r>
                        <a:rPr lang="sk-SK" sz="900" kern="0" dirty="0">
                          <a:effectLst/>
                        </a:rPr>
                        <a:t> okolo jangu </a:t>
                      </a:r>
                      <a:r>
                        <a:rPr lang="sk-SK" sz="900" kern="0" dirty="0" err="1">
                          <a:effectLst/>
                        </a:rPr>
                        <a:t>šému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1800 stupňov/</a:t>
                      </a:r>
                      <a:r>
                        <a:rPr lang="sk-SK" sz="900" kern="0" dirty="0" err="1">
                          <a:effectLst/>
                        </a:rPr>
                        <a:t>dvojhodina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2402937215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>
                          <a:effectLst/>
                        </a:rPr>
                        <a:t>Jinová dvojhodina</a:t>
                      </a:r>
                      <a:endParaRPr lang="sk-SK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>
                          <a:effectLst/>
                        </a:rPr>
                        <a:t>obrat jednej z dvanástich okrajových súčastí starého jangu o 30 stupňov</a:t>
                      </a:r>
                      <a:endParaRPr lang="sk-SK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30 stupňov/</a:t>
                      </a:r>
                      <a:r>
                        <a:rPr lang="sk-SK" sz="900" kern="0" dirty="0" err="1">
                          <a:effectLst/>
                        </a:rPr>
                        <a:t>dvojhodina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4068455509"/>
                  </a:ext>
                </a:extLst>
              </a:tr>
              <a:tr h="509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>
                          <a:effectLst/>
                        </a:rPr>
                        <a:t>Jangový deň</a:t>
                      </a:r>
                      <a:endParaRPr lang="sk-SK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>
                          <a:effectLst/>
                        </a:rPr>
                        <a:t>86400 obratov mladého jinu po Obratníku Raka proti smeru hodinových ručičiek</a:t>
                      </a:r>
                      <a:endParaRPr lang="sk-SK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 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766443380"/>
                  </a:ext>
                </a:extLst>
              </a:tr>
              <a:tr h="508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 err="1">
                          <a:effectLst/>
                          <a:highlight>
                            <a:srgbClr val="0000FF"/>
                          </a:highlight>
                        </a:rPr>
                        <a:t>Jinový</a:t>
                      </a:r>
                      <a:r>
                        <a:rPr lang="sk-SK" sz="900" kern="0" dirty="0">
                          <a:effectLst/>
                          <a:highlight>
                            <a:srgbClr val="0000FF"/>
                          </a:highlight>
                        </a:rPr>
                        <a:t> deň</a:t>
                      </a:r>
                      <a:endParaRPr lang="sk-SK" sz="10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1 obrat starého jangu okolo vlastnej osi po smere hodinových ručičiek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  <a:highlight>
                            <a:srgbClr val="FFFF00"/>
                          </a:highlight>
                        </a:rPr>
                        <a:t>1 obrat/360 stupňov</a:t>
                      </a:r>
                      <a:r>
                        <a:rPr lang="sk-SK" sz="900" kern="0" dirty="0">
                          <a:effectLst/>
                          <a:highlight>
                            <a:srgbClr val="FFFFFF"/>
                          </a:highlight>
                        </a:rPr>
                        <a:t> za 24 hodín.</a:t>
                      </a:r>
                      <a:endParaRPr lang="sk-SK" sz="1000" kern="100" dirty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900" kern="0" dirty="0">
                          <a:effectLst/>
                        </a:rPr>
                        <a:t> </a:t>
                      </a:r>
                      <a:endParaRPr lang="sk-SK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9" marR="64129" marT="0" marB="0"/>
                </a:tc>
                <a:extLst>
                  <a:ext uri="{0D108BD9-81ED-4DB2-BD59-A6C34878D82A}">
                    <a16:rowId xmlns:a16="http://schemas.microsoft.com/office/drawing/2014/main" val="4216640818"/>
                  </a:ext>
                </a:extLst>
              </a:tr>
            </a:tbl>
          </a:graphicData>
        </a:graphic>
      </p:graphicFrame>
      <p:pic>
        <p:nvPicPr>
          <p:cNvPr id="3" name="Obrázok 2">
            <a:extLst>
              <a:ext uri="{FF2B5EF4-FFF2-40B4-BE49-F238E27FC236}">
                <a16:creationId xmlns:a16="http://schemas.microsoft.com/office/drawing/2014/main" id="{CAA2415E-8A1C-74BC-2FB2-300773365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53" y="1270814"/>
            <a:ext cx="2592347" cy="2589615"/>
          </a:xfrm>
          <a:prstGeom prst="rect">
            <a:avLst/>
          </a:prstGeom>
        </p:spPr>
      </p:pic>
      <p:pic>
        <p:nvPicPr>
          <p:cNvPr id="6" name="Obrázek 5" descr="Obsah obrázku kruh, voda, diagram, Tyrkysový&#10;&#10;Popis byl vytvořen automaticky">
            <a:extLst>
              <a:ext uri="{FF2B5EF4-FFF2-40B4-BE49-F238E27FC236}">
                <a16:creationId xmlns:a16="http://schemas.microsoft.com/office/drawing/2014/main" id="{0FFCDDA3-EACF-0796-56D1-86A16CB57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7" t="6875" r="37691" b="69705"/>
          <a:stretch/>
        </p:blipFill>
        <p:spPr>
          <a:xfrm>
            <a:off x="8886635" y="3922531"/>
            <a:ext cx="2592347" cy="22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695400" y="274680"/>
            <a:ext cx="10657184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18. Časové cykly v </a:t>
            </a:r>
            <a:r>
              <a:rPr lang="sk-SK" sz="3200" b="1" spc="-1" dirty="0" err="1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šéme</a:t>
            </a: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II - hypotéza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1981200" y="1600200"/>
            <a:ext cx="8228880" cy="47811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 fontAlgn="auto"/>
            <a:endParaRPr lang="sk-S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FC5E648-4A1E-4C41-601A-F2BD8838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91254"/>
              </p:ext>
            </p:extLst>
          </p:nvPr>
        </p:nvGraphicFramePr>
        <p:xfrm>
          <a:off x="695400" y="1407719"/>
          <a:ext cx="7344816" cy="241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915">
                  <a:extLst>
                    <a:ext uri="{9D8B030D-6E8A-4147-A177-3AD203B41FA5}">
                      <a16:colId xmlns:a16="http://schemas.microsoft.com/office/drawing/2014/main" val="2718903324"/>
                    </a:ext>
                  </a:extLst>
                </a:gridCol>
                <a:gridCol w="6401901">
                  <a:extLst>
                    <a:ext uri="{9D8B030D-6E8A-4147-A177-3AD203B41FA5}">
                      <a16:colId xmlns:a16="http://schemas.microsoft.com/office/drawing/2014/main" val="1734956748"/>
                    </a:ext>
                  </a:extLst>
                </a:gridCol>
              </a:tblGrid>
              <a:tr h="2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Časová jednotka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Definícia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271882"/>
                  </a:ext>
                </a:extLst>
              </a:tr>
              <a:tr h="7682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 err="1">
                          <a:effectLst/>
                        </a:rPr>
                        <a:t>Jangový</a:t>
                      </a:r>
                      <a:r>
                        <a:rPr lang="sk-SK" sz="1000" kern="0" dirty="0">
                          <a:effectLst/>
                        </a:rPr>
                        <a:t> mesiac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FF"/>
                          </a:highlight>
                        </a:rPr>
                        <a:t>29,5 </a:t>
                      </a:r>
                      <a:r>
                        <a:rPr lang="sk-SK" sz="1000" kern="0" dirty="0" err="1">
                          <a:effectLst/>
                          <a:highlight>
                            <a:srgbClr val="FFFFFF"/>
                          </a:highlight>
                        </a:rPr>
                        <a:t>jangových</a:t>
                      </a:r>
                      <a:r>
                        <a:rPr lang="sk-SK" sz="1000" kern="0" dirty="0">
                          <a:effectLst/>
                          <a:highlight>
                            <a:srgbClr val="FFFFFF"/>
                          </a:highlight>
                        </a:rPr>
                        <a:t> dní – 29,5 x 86400 obratov mladého </a:t>
                      </a:r>
                      <a:r>
                        <a:rPr lang="sk-SK" sz="1000" kern="0" dirty="0" err="1">
                          <a:effectLst/>
                          <a:highlight>
                            <a:srgbClr val="FFFFFF"/>
                          </a:highlight>
                        </a:rPr>
                        <a:t>jinu</a:t>
                      </a:r>
                      <a:r>
                        <a:rPr lang="sk-SK" sz="1000" kern="0" dirty="0">
                          <a:effectLst/>
                          <a:highlight>
                            <a:srgbClr val="FFFFFF"/>
                          </a:highlight>
                        </a:rPr>
                        <a:t> proti smeru hodinových ručičiek po Obratníku Raka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362165"/>
                  </a:ext>
                </a:extLst>
              </a:tr>
              <a:tr h="445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Jinový mesiac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jeden obrat starého jangu po Obratníku Kozorožca po smere hodinových ručičiek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309335"/>
                  </a:ext>
                </a:extLst>
              </a:tr>
              <a:tr h="2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Jangový rok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12 jangových mesiacov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598591"/>
                  </a:ext>
                </a:extLst>
              </a:tr>
              <a:tr h="21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Jinový rok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12 jinových mesiacov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255684"/>
                  </a:ext>
                </a:extLst>
              </a:tr>
              <a:tr h="445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Dĺžka života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maximálne 120 pozemských rokov v prípade dokonalej synchronizácie </a:t>
                      </a:r>
                      <a:r>
                        <a:rPr lang="sk-SK" sz="1000" kern="0" dirty="0" err="1">
                          <a:effectLst/>
                        </a:rPr>
                        <a:t>jinových</a:t>
                      </a:r>
                      <a:r>
                        <a:rPr lang="sk-SK" sz="1000" kern="0" dirty="0">
                          <a:effectLst/>
                        </a:rPr>
                        <a:t> a </a:t>
                      </a:r>
                      <a:r>
                        <a:rPr lang="sk-SK" sz="1000" kern="0" dirty="0" err="1">
                          <a:effectLst/>
                        </a:rPr>
                        <a:t>jangových</a:t>
                      </a:r>
                      <a:r>
                        <a:rPr lang="sk-SK" sz="1000" kern="0" dirty="0">
                          <a:effectLst/>
                        </a:rPr>
                        <a:t> jednotiek času v akupunktúrnom bode </a:t>
                      </a:r>
                      <a:r>
                        <a:rPr lang="sk-SK" sz="1000" kern="0" dirty="0" err="1">
                          <a:effectLst/>
                        </a:rPr>
                        <a:t>Jin</a:t>
                      </a:r>
                      <a:r>
                        <a:rPr lang="sk-SK" sz="1000" kern="0" dirty="0">
                          <a:effectLst/>
                        </a:rPr>
                        <a:t> </a:t>
                      </a:r>
                      <a:r>
                        <a:rPr lang="sk-SK" sz="1000" kern="0" dirty="0" err="1">
                          <a:effectLst/>
                        </a:rPr>
                        <a:t>Tang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501319"/>
                  </a:ext>
                </a:extLst>
              </a:tr>
            </a:tbl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681D0578-91D9-26D9-5961-497EDB224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804915"/>
            <a:ext cx="2592288" cy="2589556"/>
          </a:xfrm>
          <a:prstGeom prst="rect">
            <a:avLst/>
          </a:prstGeom>
        </p:spPr>
      </p:pic>
      <p:pic>
        <p:nvPicPr>
          <p:cNvPr id="7" name="Obrázok 5">
            <a:extLst>
              <a:ext uri="{FF2B5EF4-FFF2-40B4-BE49-F238E27FC236}">
                <a16:creationId xmlns:a16="http://schemas.microsoft.com/office/drawing/2014/main" id="{B72728F9-4F3F-850C-B8B4-ACF9A658E8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7" t="34619" r="39674" b="37609"/>
          <a:stretch/>
        </p:blipFill>
        <p:spPr bwMode="auto">
          <a:xfrm>
            <a:off x="4685053" y="3829348"/>
            <a:ext cx="3364596" cy="255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2E6B93E-D4DD-FD2C-9B3D-2EA9F2A90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6" t="3223" r="36488" b="2660"/>
          <a:stretch/>
        </p:blipFill>
        <p:spPr bwMode="auto">
          <a:xfrm>
            <a:off x="9016453" y="1423157"/>
            <a:ext cx="2336131" cy="49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8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07368" y="1628799"/>
            <a:ext cx="11233248" cy="28428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k-SK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Definícia času </a:t>
            </a:r>
            <a:r>
              <a:rPr lang="sk-S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 nejednoznačná, nakoľko má iný význam pre astronómov, filozofov/</a:t>
            </a:r>
            <a:r>
              <a:rPr lang="sk-S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rozdielne vnímanie času v rôznych kultúrach – Čína, Európa, Mayská kultúra</a:t>
            </a:r>
            <a:r>
              <a:rPr lang="sk-S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/, fyzikov, historikov, molekulárnych biológov</a:t>
            </a:r>
            <a:r>
              <a:rPr lang="sk-SK" sz="2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sk-S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etc. Fyzikálna definícia znie takto: </a:t>
            </a:r>
            <a:r>
              <a:rPr lang="sk-S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nepriestorové lineárne kontinuum, v ktorom sa udalosti dejú v zjavne nenávratnom poradí.</a:t>
            </a:r>
          </a:p>
          <a:p>
            <a:pPr algn="just"/>
            <a:r>
              <a:rPr lang="sk-SK" sz="2800" b="1" dirty="0">
                <a:latin typeface="Times New Roman" panose="02020603050405020304" pitchFamily="18" charset="0"/>
                <a:cs typeface="Times New Roman" pitchFamily="18" charset="0"/>
              </a:rPr>
              <a:t>Vzorec: t = s/v </a:t>
            </a:r>
            <a:r>
              <a:rPr lang="sk-SK" sz="2800" dirty="0">
                <a:latin typeface="Times New Roman" panose="02020603050405020304" pitchFamily="18" charset="0"/>
                <a:cs typeface="Times New Roman" pitchFamily="18" charset="0"/>
              </a:rPr>
              <a:t>t = čas, s = dráha, v = rýchlosť /Brezová – Praha: t = 4 h, s = 360 Km, v = 90 Km/h/</a:t>
            </a:r>
          </a:p>
          <a:p>
            <a:pPr algn="just"/>
            <a:r>
              <a:rPr lang="sk-SK" sz="2800" dirty="0">
                <a:latin typeface="Times New Roman" panose="02020603050405020304" pitchFamily="18" charset="0"/>
                <a:cs typeface="Times New Roman" pitchFamily="18" charset="0"/>
              </a:rPr>
              <a:t>Plynutie času zaznamenávajú kalendáre, zohľadňujúce astronomické súvislosti./Gregoriánsky, Juliánsky, mayský, astronomický/</a:t>
            </a:r>
          </a:p>
          <a:p>
            <a:pPr algn="just"/>
            <a:endParaRPr lang="sk-SK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sk-SK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Debruyne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Noton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Lambert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Maywood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Weaver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DR,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Reppert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 (May 2006).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"A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clock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shock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mouse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CLOCK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is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not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required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circadian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oscillator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function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(3): 465–477.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Doi (identifier)"/>
              </a:rPr>
              <a:t>doi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10.1016/j.neuron.2006.03.041</a:t>
            </a:r>
            <a:endParaRPr lang="sk-SK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5241"/>
            <a:ext cx="10801200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1. Definícia času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16EEF1A-16B7-9A06-C84E-E0BAD41CBD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r="19535" b="10116"/>
          <a:stretch/>
        </p:blipFill>
        <p:spPr>
          <a:xfrm>
            <a:off x="3593781" y="4446016"/>
            <a:ext cx="5292470" cy="19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695400" y="274680"/>
            <a:ext cx="10801200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19.  Štruktúra AB a astronomické súvislosti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695400" y="1340768"/>
            <a:ext cx="10801200" cy="51125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8000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 – </a:t>
            </a:r>
            <a:r>
              <a:rPr lang="sk-SK" sz="8000" b="1" kern="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makroatóm</a:t>
            </a:r>
            <a:r>
              <a:rPr lang="sk-SK" sz="8000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sa nachádza v centre disku, ktorého okrajmi sú súhvezdia Zvieratníka a v strede Slnečná sústava a planéta Zem</a:t>
            </a:r>
            <a:r>
              <a:rPr lang="sk-SK" sz="80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/Zdroj energie planéty – hviezda – je v strede na  úrovni makrokozmu, evolúciou ktorého vzniká mikrokozmos. 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Inteligentný život – ako funkcia planéty – možno preto je v </a:t>
            </a:r>
            <a:r>
              <a:rPr lang="sk-SK" sz="8000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šéme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//čakre//AB </a:t>
            </a:r>
            <a:r>
              <a:rPr lang="sk-SK" sz="80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 v strede 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Slnko a Mesiac sú satelitmi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= geocentrický model = </a:t>
            </a:r>
            <a:r>
              <a:rPr lang="sk-SK" sz="8000" kern="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MEZOATÓM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sk-SK" sz="8000" kern="100" dirty="0"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Dôsledkom je hypotéza, že </a:t>
            </a:r>
            <a:r>
              <a:rPr lang="sk-SK" sz="80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človeku sa nachádza nebeský i pozemský čas.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Dá sa predpokladať, že oba časy sú </a:t>
            </a:r>
            <a:r>
              <a:rPr lang="sk-SK" sz="8000" kern="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SYNCHRONIZOVANÉ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stave zdravia. /</a:t>
            </a:r>
            <a:r>
              <a:rPr lang="sk-SK" sz="8000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Bowling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ako paralela k časovej osi života jedinca/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80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definície hodiny</a:t>
            </a:r>
            <a:r>
              <a:rPr lang="sk-SK" sz="80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8000" kern="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hodina je časová jednotka platná na danej planéte, ktorá vyjadruje časový interval v minútach. Počet minút zodpovedá sklonu rotácie planéty oproti ekliptike/rovine rotácie/. Pre planétu Zem je to 24 minút. Pozemský deň má 60 takýchto hodín.  /Hodina je vedľajšou jednotkou v systéme SI, nakoľko sa vymyká desiatkovému systému, ale... </a:t>
            </a:r>
            <a:r>
              <a:rPr lang="sk-SK" sz="8000" b="1" kern="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Šesťdesiatkový systém </a:t>
            </a:r>
            <a:r>
              <a:rPr lang="sk-SK" sz="8000" kern="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Číňanov, Babylončanov/</a:t>
            </a:r>
            <a:r>
              <a:rPr lang="sk-SK" sz="8000" kern="0" dirty="0" err="1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Sumerov</a:t>
            </a:r>
            <a:r>
              <a:rPr lang="sk-SK" sz="8000" kern="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odporúčam oprášiť/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8000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N.B.: jadro atómu je 0,01 percenta priemeru atómu/</a:t>
            </a:r>
            <a:r>
              <a:rPr lang="sk-SK" sz="8000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mikroatóm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priemer Zeme je 1/24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vzdialenosť Zem –Mesiac 1,2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Zem – Slnko 8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lmin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priemer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Zodiaku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desiatky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k-SK" sz="8000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makroatóm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/= priemer Zeme je zlomok percenta priemeru </a:t>
            </a:r>
            <a:r>
              <a:rPr lang="sk-SK" sz="8000" kern="100" dirty="0" err="1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Zodiaku</a:t>
            </a:r>
            <a:r>
              <a:rPr lang="sk-SK" sz="8000" kern="100" dirty="0"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auto"/>
            <a:endParaRPr lang="sk-S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5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839416" y="274680"/>
            <a:ext cx="10513168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20. Nebesá – Človek - Zem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839416" y="1600200"/>
            <a:ext cx="10513168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Spojenie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Nebesá – človek – Zem tak naberajú iný význam než len mystický či filozofický. Makrokozmos a mikrokozmos vykazujú veľkú mieru podobnosti.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Mikrokozmos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geocentrický/</a:t>
            </a:r>
            <a:r>
              <a:rPr lang="sk-SK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planétocentrický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 jeho strede je planéta Zem a na periférii disku sú znamenia Zverokruhu.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Akoby človek a jeho subatomárna riadiaca </a:t>
            </a:r>
            <a:r>
              <a:rPr lang="sk-SK" b="1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energoinformačná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štruktúra /systém dráh a bodov/ bol spojnicou medzi Nebom a Zemou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Presne tak, ako to píšu starí Číňania.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N.B. Zdá sa, že </a:t>
            </a:r>
            <a:r>
              <a:rPr lang="sk-SK" b="1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synchronicita</a:t>
            </a:r>
            <a:r>
              <a:rPr lang="sk-SK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jinového</a:t>
            </a:r>
            <a:r>
              <a:rPr lang="sk-SK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jangového</a:t>
            </a:r>
            <a:r>
              <a:rPr lang="sk-SK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času </a:t>
            </a: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mohla byť akýmsi </a:t>
            </a:r>
            <a:r>
              <a:rPr lang="sk-SK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kontrolným mechanizmom evolúcie – spätnou väzbou </a:t>
            </a:r>
            <a:r>
              <a:rPr lang="sk-SK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medzi </a:t>
            </a:r>
            <a:r>
              <a:rPr lang="sk-SK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sk-SK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makrokozmom</a:t>
            </a: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Spätná väzba je základným znakom života =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Spojenie = spätná väzba = život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Dôsledky, ktoré treba overiť: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vesmír živý ako celok?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Rešpektuje rýchlosť svetla?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0C82345C-5F22-C755-95AF-CDBEF8FFD0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r="19535" b="10116"/>
          <a:stretch/>
        </p:blipFill>
        <p:spPr>
          <a:xfrm>
            <a:off x="5145264" y="3879722"/>
            <a:ext cx="6207320" cy="22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6622-620A-5034-3611-AED436C0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>
            <a:extLst>
              <a:ext uri="{FF2B5EF4-FFF2-40B4-BE49-F238E27FC236}">
                <a16:creationId xmlns:a16="http://schemas.microsoft.com/office/drawing/2014/main" id="{C52B59C8-FFEE-0A13-A398-F8D1E8BE103F}"/>
              </a:ext>
            </a:extLst>
          </p:cNvPr>
          <p:cNvSpPr/>
          <p:nvPr/>
        </p:nvSpPr>
        <p:spPr>
          <a:xfrm>
            <a:off x="705513" y="351526"/>
            <a:ext cx="10873208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21. Čas ako fenomén osi Zem – Človek - Nebesá</a:t>
            </a:r>
            <a:endParaRPr lang="sk-SK" sz="3200" b="1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CustomShape 2">
            <a:extLst>
              <a:ext uri="{FF2B5EF4-FFF2-40B4-BE49-F238E27FC236}">
                <a16:creationId xmlns:a16="http://schemas.microsoft.com/office/drawing/2014/main" id="{E13EFCB8-78C0-E3CA-C824-D8D650365293}"/>
              </a:ext>
            </a:extLst>
          </p:cNvPr>
          <p:cNvSpPr/>
          <p:nvPr/>
        </p:nvSpPr>
        <p:spPr>
          <a:xfrm>
            <a:off x="1981200" y="1600200"/>
            <a:ext cx="8228880" cy="470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 fontAlgn="auto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90E6A4C-10DD-B670-B941-5D3CF79F63EF}"/>
              </a:ext>
            </a:extLst>
          </p:cNvPr>
          <p:cNvSpPr txBox="1"/>
          <p:nvPr/>
        </p:nvSpPr>
        <p:spPr>
          <a:xfrm>
            <a:off x="630128" y="1494414"/>
            <a:ext cx="8977808" cy="36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Obrázok nebo človek zem 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D7C68286-DF73-892A-61EC-37557D18B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50129"/>
              </p:ext>
            </p:extLst>
          </p:nvPr>
        </p:nvGraphicFramePr>
        <p:xfrm>
          <a:off x="705513" y="1372101"/>
          <a:ext cx="4246557" cy="313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489">
                  <a:extLst>
                    <a:ext uri="{9D8B030D-6E8A-4147-A177-3AD203B41FA5}">
                      <a16:colId xmlns:a16="http://schemas.microsoft.com/office/drawing/2014/main" val="4045038421"/>
                    </a:ext>
                  </a:extLst>
                </a:gridCol>
                <a:gridCol w="740665">
                  <a:extLst>
                    <a:ext uri="{9D8B030D-6E8A-4147-A177-3AD203B41FA5}">
                      <a16:colId xmlns:a16="http://schemas.microsoft.com/office/drawing/2014/main" val="3167403278"/>
                    </a:ext>
                  </a:extLst>
                </a:gridCol>
                <a:gridCol w="945833">
                  <a:extLst>
                    <a:ext uri="{9D8B030D-6E8A-4147-A177-3AD203B41FA5}">
                      <a16:colId xmlns:a16="http://schemas.microsoft.com/office/drawing/2014/main" val="1939035683"/>
                    </a:ext>
                  </a:extLst>
                </a:gridCol>
                <a:gridCol w="1497570">
                  <a:extLst>
                    <a:ext uri="{9D8B030D-6E8A-4147-A177-3AD203B41FA5}">
                      <a16:colId xmlns:a16="http://schemas.microsoft.com/office/drawing/2014/main" val="3683048505"/>
                    </a:ext>
                  </a:extLst>
                </a:gridCol>
              </a:tblGrid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</a:rPr>
                        <a:t> 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Zem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</a:rPr>
                        <a:t>Človek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Nebesá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524654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Žltý cisár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602830"/>
                  </a:ext>
                </a:extLst>
              </a:tr>
              <a:tr h="424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Mikuláš Kopernik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-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819454"/>
                  </a:ext>
                </a:extLst>
              </a:tr>
              <a:tr h="424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Molekulárna biológia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-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170371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Fyzika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-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452323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Hodinárstvo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-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619961"/>
                  </a:ext>
                </a:extLst>
              </a:tr>
              <a:tr h="424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Einstein a Hawking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-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708915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Filozofia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?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918579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Astrológia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923758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Cirkvi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927170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Umelci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>
                          <a:effectLst/>
                        </a:rPr>
                        <a:t>+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910727"/>
                  </a:ext>
                </a:extLst>
              </a:tr>
              <a:tr h="206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</a:rPr>
                        <a:t>Orloj</a:t>
                      </a:r>
                      <a:r>
                        <a:rPr lang="sk-SK" sz="10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  <a:highlight>
                            <a:srgbClr val="FFFF00"/>
                          </a:highlight>
                        </a:rPr>
                        <a:t> Pozorovateľ 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100" dirty="0">
                          <a:effectLst/>
                          <a:highlight>
                            <a:srgbClr val="FFFF00"/>
                          </a:highlight>
                        </a:rPr>
                        <a:t>+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314609"/>
                  </a:ext>
                </a:extLst>
              </a:tr>
            </a:tbl>
          </a:graphicData>
        </a:graphic>
      </p:graphicFrame>
      <p:pic>
        <p:nvPicPr>
          <p:cNvPr id="8" name="Obrázok 7">
            <a:extLst>
              <a:ext uri="{FF2B5EF4-FFF2-40B4-BE49-F238E27FC236}">
                <a16:creationId xmlns:a16="http://schemas.microsoft.com/office/drawing/2014/main" id="{95E0512C-088C-EE14-05D8-BB875360DD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r="19535" b="10116"/>
          <a:stretch/>
        </p:blipFill>
        <p:spPr>
          <a:xfrm>
            <a:off x="681748" y="4509120"/>
            <a:ext cx="4259488" cy="1553808"/>
          </a:xfrm>
          <a:prstGeom prst="rect">
            <a:avLst/>
          </a:prstGeom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EEDD9DA7-C514-2AEE-E472-6E82ECACC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50" y="1355446"/>
            <a:ext cx="6276642" cy="47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767408" y="274680"/>
            <a:ext cx="10729192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22. Jednotky času s </a:t>
            </a:r>
            <a:r>
              <a:rPr lang="sk-SK" sz="3200" b="1" spc="-1" dirty="0" err="1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novodefinovanými</a:t>
            </a: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sekundami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1981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2D3FD77-1467-050E-77AE-3433AE0F0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91480"/>
              </p:ext>
            </p:extLst>
          </p:nvPr>
        </p:nvGraphicFramePr>
        <p:xfrm>
          <a:off x="772431" y="1444749"/>
          <a:ext cx="5947000" cy="4757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400">
                  <a:extLst>
                    <a:ext uri="{9D8B030D-6E8A-4147-A177-3AD203B41FA5}">
                      <a16:colId xmlns:a16="http://schemas.microsoft.com/office/drawing/2014/main" val="737010674"/>
                    </a:ext>
                  </a:extLst>
                </a:gridCol>
                <a:gridCol w="1229207">
                  <a:extLst>
                    <a:ext uri="{9D8B030D-6E8A-4147-A177-3AD203B41FA5}">
                      <a16:colId xmlns:a16="http://schemas.microsoft.com/office/drawing/2014/main" val="239217688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561079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45544901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155078144"/>
                    </a:ext>
                  </a:extLst>
                </a:gridCol>
              </a:tblGrid>
              <a:tr h="1060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Časová jednotka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Merná jednotka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Cyklický charakter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0000FF"/>
                          </a:highlight>
                        </a:rPr>
                        <a:t>Spoločný rys – 1 obrat =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Základná jednotka časopriestoru je 1 obrat/360 stupňov</a:t>
                      </a:r>
                      <a:endParaRPr lang="sk-SK" sz="11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 Charakter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025491"/>
                  </a:ext>
                </a:extLst>
              </a:tr>
              <a:tr h="680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Astronomický rok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Slnka okolo stredu galaxie Mliečna dráha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Áno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360 stupňov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278420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rok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Zeme okolo Slnka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248795"/>
                  </a:ext>
                </a:extLst>
              </a:tr>
              <a:tr h="680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mesiac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Mesiaca okolo Zeme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874152"/>
                  </a:ext>
                </a:extLst>
              </a:tr>
              <a:tr h="680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deň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Zeme okolo vlastnej osi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077914"/>
                  </a:ext>
                </a:extLst>
              </a:tr>
              <a:tr h="680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 err="1">
                          <a:effectLst/>
                          <a:highlight>
                            <a:srgbClr val="0000FF"/>
                          </a:highlight>
                        </a:rPr>
                        <a:t>Jangová</a:t>
                      </a:r>
                      <a:r>
                        <a:rPr lang="sk-SK" sz="1000" kern="0" dirty="0">
                          <a:effectLst/>
                          <a:highlight>
                            <a:srgbClr val="0000FF"/>
                          </a:highlight>
                        </a:rPr>
                        <a:t> sekunda</a:t>
                      </a:r>
                      <a:endParaRPr lang="sk-SK" sz="11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jangu šému okolo vlastnej osi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360 stupňov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Plynutie</a:t>
                      </a:r>
                      <a:r>
                        <a:rPr lang="sk-SK" sz="1000" kern="0" dirty="0">
                          <a:effectLst/>
                        </a:rPr>
                        <a:t>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615511"/>
                  </a:ext>
                </a:extLst>
              </a:tr>
              <a:tr h="639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 err="1">
                          <a:effectLst/>
                          <a:highlight>
                            <a:srgbClr val="0000FF"/>
                          </a:highlight>
                        </a:rPr>
                        <a:t>Jinová</a:t>
                      </a:r>
                      <a:r>
                        <a:rPr lang="sk-SK" sz="1000" kern="0" dirty="0">
                          <a:effectLst/>
                          <a:highlight>
                            <a:srgbClr val="0000FF"/>
                          </a:highlight>
                        </a:rPr>
                        <a:t> sekunda </a:t>
                      </a:r>
                      <a:endParaRPr lang="sk-SK" sz="1100" kern="100" dirty="0"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1 obrat každej z 24 súčastí mladého </a:t>
                      </a:r>
                      <a:r>
                        <a:rPr lang="sk-SK" sz="1000" kern="0" dirty="0" err="1">
                          <a:effectLst/>
                        </a:rPr>
                        <a:t>jinu</a:t>
                      </a:r>
                      <a:r>
                        <a:rPr lang="sk-SK" sz="1000" kern="0" dirty="0">
                          <a:effectLst/>
                        </a:rPr>
                        <a:t> okolo vlastnej osi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Áno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360 stupňov</a:t>
                      </a:r>
                      <a:endParaRPr lang="sk-SK" sz="11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highlight>
                            <a:srgbClr val="FFFF00"/>
                          </a:highlight>
                        </a:rPr>
                        <a:t>Plynutie</a:t>
                      </a:r>
                      <a:r>
                        <a:rPr lang="sk-SK" sz="1000" kern="0" dirty="0">
                          <a:effectLst/>
                        </a:rPr>
                        <a:t>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890794"/>
                  </a:ext>
                </a:extLst>
              </a:tr>
            </a:tbl>
          </a:graphicData>
        </a:graphic>
      </p:graphicFrame>
      <p:pic>
        <p:nvPicPr>
          <p:cNvPr id="3" name="Obrázek 1">
            <a:extLst>
              <a:ext uri="{FF2B5EF4-FFF2-40B4-BE49-F238E27FC236}">
                <a16:creationId xmlns:a16="http://schemas.microsoft.com/office/drawing/2014/main" id="{5A26C884-3F10-6695-ABCB-1730BDB0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8" y="2212862"/>
            <a:ext cx="4063952" cy="398889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4E46547-A845-A4D1-B145-7AB2E42AB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33" y="1444749"/>
            <a:ext cx="2279613" cy="22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695400" y="274680"/>
            <a:ext cx="10873208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23. Čas – nepriestorové lineárne kontinuum?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695400" y="1268760"/>
            <a:ext cx="10873208" cy="48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 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veľmi pravdepodobne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je nepriestorové lineárne kontinuum a plynie 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základe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astronomických pomerov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b="1" kern="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definitívnu verziu definície si budeme musieť počkať. Domnievam sa, že bude potrebné vysvetliť fenomény ako </a:t>
            </a:r>
            <a:r>
              <a:rPr lang="sk-SK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päť prvkov, </a:t>
            </a:r>
            <a:r>
              <a:rPr lang="sk-SK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čchi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jang.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Zatiaľ sa javí ako vhodné zobrať do úvahy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astronomické súvislosti 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používanie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šesťdesiatkovej sústavy, 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nakoľko tieto hypotézy nasvedčujú tomu, </a:t>
            </a:r>
            <a:r>
              <a:rPr lang="sk-SK" b="1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 </a:t>
            </a:r>
            <a:r>
              <a:rPr lang="sk-SK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 závisí od rotačných pohybov v </a:t>
            </a:r>
            <a:r>
              <a:rPr lang="sk-SK" b="1" kern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lang="sk-SK" b="1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 makrokozme</a:t>
            </a: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Čo je na tom pravdy,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ukáže...</a:t>
            </a:r>
            <a:endParaRPr lang="sk-SK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65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Čas.</a:t>
            </a:r>
            <a:endParaRPr lang="sk-SK" sz="6500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5447A10-F580-DB54-91D1-86180A2B7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r="19535" b="10116"/>
          <a:stretch/>
        </p:blipFill>
        <p:spPr>
          <a:xfrm>
            <a:off x="4871864" y="3684943"/>
            <a:ext cx="6624735" cy="2416620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F589C5A5-46EE-1DC6-4C52-8EC79489B6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736272"/>
            <a:ext cx="2304256" cy="23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695400" y="264600"/>
            <a:ext cx="10657184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24a. Otázka pre publikum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695400" y="1268760"/>
            <a:ext cx="10657184" cy="48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Dĺžka života podľa Vnútornej knihy Žltého cisára: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Závisí od príjmu pravej energie </a:t>
            </a:r>
            <a:r>
              <a:rPr lang="sk-SK" sz="3200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čchi</a:t>
            </a: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nebies, ktorá plynie v prípade starostlivého vyživovania ducha a tela/vyhýbaniu sa extrémom/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nastavená nebesami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Môže dosiahnuť 100 až 120 rokov, ak sa človek riadi zásadami </a:t>
            </a:r>
            <a:r>
              <a:rPr lang="sk-SK" sz="3200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endParaRPr lang="sk-SK" sz="3200" kern="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Všetky odpovede sú správne</a:t>
            </a:r>
            <a:r>
              <a:rPr lang="sk-SK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2F6F-6288-43E1-2403-614B064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564C310-B3D6-E424-0D69-AAB8AF8E2ED9}"/>
              </a:ext>
            </a:extLst>
          </p:cNvPr>
          <p:cNvSpPr/>
          <p:nvPr/>
        </p:nvSpPr>
        <p:spPr>
          <a:xfrm>
            <a:off x="695400" y="264600"/>
            <a:ext cx="10657184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24b. Otázka pre publikum</a:t>
            </a:r>
            <a:r>
              <a:rPr lang="sk-SK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3818183-FBCC-2AB0-5A8E-F822D7D86111}"/>
              </a:ext>
            </a:extLst>
          </p:cNvPr>
          <p:cNvSpPr/>
          <p:nvPr/>
        </p:nvSpPr>
        <p:spPr>
          <a:xfrm>
            <a:off x="695400" y="1268760"/>
            <a:ext cx="10657184" cy="48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Dĺžka života podľa Vnútornej knihy Žltého cisára: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Závisí od príjmu pravej energie </a:t>
            </a:r>
            <a:r>
              <a:rPr lang="sk-SK" sz="3200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čchi</a:t>
            </a: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nebies, ktorá plynie v prípade starostlivého vyživovania ducha a tela/vyhýbaniu sa extrémom/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nastavená nebesami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Môže dosiahnuť 100 až 120 rokov, ak sa človek riadi zásadami </a:t>
            </a:r>
            <a:r>
              <a:rPr lang="sk-SK" sz="3200" kern="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endParaRPr lang="sk-SK" sz="3200" kern="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k-SK" sz="3200" kern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Všetky odpovede sú správne </a:t>
            </a:r>
            <a:endParaRPr lang="sk-SK" sz="3200" kern="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95400" y="274680"/>
            <a:ext cx="10729192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+mj-lt"/>
                <a:ea typeface="DejaVu Sans"/>
              </a:rPr>
              <a:t>25. Ďakujem za pozornosť!</a:t>
            </a:r>
            <a:endParaRPr lang="sk-SK" sz="3200" spc="-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ACEF497-EED3-B667-932C-DEDD91A4E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26" y="1427378"/>
            <a:ext cx="5192106" cy="365942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4040" y="5290762"/>
            <a:ext cx="1072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sk-SK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Žil som krásny život. Prežíval som </a:t>
            </a:r>
            <a:r>
              <a:rPr lang="sk-SK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večnosť v sekundách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." </a:t>
            </a:r>
            <a:endParaRPr lang="sk-SK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        Milan Rastislav Štefánik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1026" name="Picture 2" descr="orloj stara bystrica 004">
            <a:extLst>
              <a:ext uri="{FF2B5EF4-FFF2-40B4-BE49-F238E27FC236}">
                <a16:creationId xmlns:a16="http://schemas.microsoft.com/office/drawing/2014/main" id="{FDD77397-DF76-9D24-E97B-EC6E298D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21008"/>
            <a:ext cx="5523663" cy="36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58048" y="2148281"/>
            <a:ext cx="8208912" cy="3528392"/>
          </a:xfrm>
        </p:spPr>
        <p:txBody>
          <a:bodyPr>
            <a:normAutofit/>
          </a:bodyPr>
          <a:lstStyle/>
          <a:p>
            <a:pPr algn="just"/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5241"/>
            <a:ext cx="10729192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Jednotky času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79A8132-15C0-877E-A2A6-247B6B21C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14779"/>
              </p:ext>
            </p:extLst>
          </p:nvPr>
        </p:nvGraphicFramePr>
        <p:xfrm>
          <a:off x="695400" y="1484784"/>
          <a:ext cx="10729190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428488711"/>
                    </a:ext>
                  </a:extLst>
                </a:gridCol>
                <a:gridCol w="3030999">
                  <a:extLst>
                    <a:ext uri="{9D8B030D-6E8A-4147-A177-3AD203B41FA5}">
                      <a16:colId xmlns:a16="http://schemas.microsoft.com/office/drawing/2014/main" val="3850223284"/>
                    </a:ext>
                  </a:extLst>
                </a:gridCol>
                <a:gridCol w="1260677">
                  <a:extLst>
                    <a:ext uri="{9D8B030D-6E8A-4147-A177-3AD203B41FA5}">
                      <a16:colId xmlns:a16="http://schemas.microsoft.com/office/drawing/2014/main" val="1076437451"/>
                    </a:ext>
                  </a:extLst>
                </a:gridCol>
                <a:gridCol w="2145838">
                  <a:extLst>
                    <a:ext uri="{9D8B030D-6E8A-4147-A177-3AD203B41FA5}">
                      <a16:colId xmlns:a16="http://schemas.microsoft.com/office/drawing/2014/main" val="4079199239"/>
                    </a:ext>
                  </a:extLst>
                </a:gridCol>
                <a:gridCol w="2145838">
                  <a:extLst>
                    <a:ext uri="{9D8B030D-6E8A-4147-A177-3AD203B41FA5}">
                      <a16:colId xmlns:a16="http://schemas.microsoft.com/office/drawing/2014/main" val="2643155706"/>
                    </a:ext>
                  </a:extLst>
                </a:gridCol>
              </a:tblGrid>
              <a:tr h="802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Časová jednotka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Merná jednotka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Cyklický charakter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Spoločný rys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Charakter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410659"/>
                  </a:ext>
                </a:extLst>
              </a:tr>
              <a:tr h="927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Astronomický rok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/platí pre celú Slnečnú sústavu – ostatné jednotky </a:t>
                      </a:r>
                      <a:r>
                        <a:rPr lang="sk-SK" sz="10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sú platné </a:t>
                      </a:r>
                      <a:r>
                        <a:rPr lang="sk-SK" sz="10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 pre Zem/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1 obrat Slnka okolo stredu galaxie Mliečna dráha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Obrat o 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375208"/>
                  </a:ext>
                </a:extLst>
              </a:tr>
              <a:tr h="391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rok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Zeme okolo Slnka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Obrat o 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Plynutie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11965"/>
                  </a:ext>
                </a:extLst>
              </a:tr>
              <a:tr h="391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mesiac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Mesiaca okolo Zeme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Obrat o 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555786"/>
                  </a:ext>
                </a:extLst>
              </a:tr>
              <a:tr h="391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Pozemský deň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 obrat Zeme okolo vlastnej osi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Obrat o 360 stupňov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Plynutie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555235"/>
                  </a:ext>
                </a:extLst>
              </a:tr>
              <a:tr h="777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Sekunda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9 192 631 770 oscilácii Cézia 133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Áno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?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Definícia – meranie 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630957"/>
                  </a:ext>
                </a:extLst>
              </a:tr>
              <a:tr h="1214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Sekunda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1/31556925,9747 tropického roka 1900, január 0 o 12. hodine efemeridového času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Nie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?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Definícia – meranie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90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9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9416" y="1828987"/>
            <a:ext cx="5256584" cy="3847687"/>
          </a:xfrm>
        </p:spPr>
        <p:txBody>
          <a:bodyPr>
            <a:normAutofit/>
          </a:bodyPr>
          <a:lstStyle/>
          <a:p>
            <a:pPr algn="l"/>
            <a:r>
              <a:rPr lang="sk-SK" sz="2200" b="1" dirty="0">
                <a:latin typeface="Times New Roman" panose="02020603050405020304" pitchFamily="18" charset="0"/>
                <a:cs typeface="Times New Roman" pitchFamily="18" charset="0"/>
              </a:rPr>
              <a:t>Umelci to cítia -</a:t>
            </a:r>
          </a:p>
          <a:p>
            <a:pPr algn="l"/>
            <a:r>
              <a:rPr lang="sk-SK" sz="2200" b="1" dirty="0">
                <a:latin typeface="Times New Roman" panose="02020603050405020304" pitchFamily="18" charset="0"/>
                <a:cs typeface="Times New Roman" pitchFamily="18" charset="0"/>
              </a:rPr>
              <a:t>Lenka </a:t>
            </a:r>
            <a:r>
              <a:rPr lang="sk-SK" sz="2200" b="1" dirty="0" err="1">
                <a:latin typeface="Times New Roman" panose="02020603050405020304" pitchFamily="18" charset="0"/>
                <a:cs typeface="Times New Roman" pitchFamily="18" charset="0"/>
              </a:rPr>
              <a:t>Filipová</a:t>
            </a:r>
            <a:r>
              <a:rPr lang="sk-SK" sz="2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sk-SK" sz="2200" b="1" dirty="0" err="1">
                <a:latin typeface="Times New Roman" panose="02020603050405020304" pitchFamily="18" charset="0"/>
                <a:cs typeface="Times New Roman" pitchFamily="18" charset="0"/>
              </a:rPr>
              <a:t>Zdeněk</a:t>
            </a:r>
            <a:r>
              <a:rPr lang="sk-SK" sz="2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sk-SK" sz="2200" b="1" dirty="0" err="1">
                <a:latin typeface="Times New Roman" panose="02020603050405020304" pitchFamily="18" charset="0"/>
                <a:cs typeface="Times New Roman" pitchFamily="18" charset="0"/>
              </a:rPr>
              <a:t>Rytíř</a:t>
            </a:r>
            <a:r>
              <a:rPr lang="sk-SK" sz="22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endParaRPr lang="cs-CZ" sz="22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všechno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skrývá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nás/</a:t>
            </a:r>
            <a:r>
              <a:rPr lang="sk-SK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plynutie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Náhle si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zrychlí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svůj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krok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všechno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skrývá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nás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něm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vteřina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delší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než rok. /</a:t>
            </a:r>
            <a:r>
              <a:rPr lang="sk-SK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vnímanie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35241"/>
            <a:ext cx="10513168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3. Definícia času nie je dokonalá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7" name="Obrázek 6" descr="Obsah obrázku Lidská tvář, text, oblečení, žena&#10;&#10;Popis byl vytvořen automaticky">
            <a:extLst>
              <a:ext uri="{FF2B5EF4-FFF2-40B4-BE49-F238E27FC236}">
                <a16:creationId xmlns:a16="http://schemas.microsoft.com/office/drawing/2014/main" id="{D913E99C-B4A1-7B19-F42B-93C63D536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10" y="1542035"/>
            <a:ext cx="5027466" cy="50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95400" y="274680"/>
            <a:ext cx="10729192" cy="936000"/>
          </a:xfrm>
          <a:prstGeom prst="rect">
            <a:avLst/>
          </a:prstGeom>
          <a:solidFill>
            <a:srgbClr val="8DEB8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3200" b="1" spc="-1" dirty="0">
                <a:solidFill>
                  <a:srgbClr val="FF0000"/>
                </a:solidFill>
                <a:latin typeface="+mj-lt"/>
                <a:ea typeface="DejaVu Sans"/>
                <a:cs typeface="Times New Roman" pitchFamily="18" charset="0"/>
              </a:rPr>
              <a:t>4. </a:t>
            </a:r>
            <a: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Definícia času nie je dokonalá II </a:t>
            </a:r>
            <a:endParaRPr lang="sk-SK" sz="3200" spc="-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ACEF497-EED3-B667-932C-DEDD91A4E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398905"/>
            <a:ext cx="5760720" cy="40601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50335CA-931B-787E-9D62-9A257ABCB88D}"/>
              </a:ext>
            </a:extLst>
          </p:cNvPr>
          <p:cNvSpPr txBox="1"/>
          <p:nvPr/>
        </p:nvSpPr>
        <p:spPr>
          <a:xfrm>
            <a:off x="1580662" y="5445327"/>
            <a:ext cx="84757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                      Vedci to tušia - </a:t>
            </a:r>
            <a:r>
              <a:rPr lang="sk-SK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R. Štefánik: </a:t>
            </a:r>
          </a:p>
          <a:p>
            <a:pPr algn="just"/>
            <a:r>
              <a:rPr lang="sk-SK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Ja s udivením </a:t>
            </a:r>
            <a:r>
              <a:rPr lang="sk-SK" kern="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norím sa do vesmíru </a:t>
            </a:r>
            <a:r>
              <a:rPr lang="sk-SK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snažím  sa určiť v ňom </a:t>
            </a:r>
            <a:r>
              <a:rPr lang="sk-SK" kern="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súradnice mojej duše</a:t>
            </a:r>
            <a:r>
              <a:rPr lang="sk-SK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4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3392" y="1412777"/>
            <a:ext cx="10873208" cy="426389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Cirkev má vo veci jasno: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Pozemská púť nášho spolubrata Milana Rastislava Štefánika/21. 7. 1880 – 4. 5. 1919/ v tejto </a:t>
            </a:r>
            <a:r>
              <a:rPr lang="sk-SK" sz="20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časnosti</a:t>
            </a: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trvala 38 rokov 9 mesiacov a 9 dní. 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Jeho telo vrátime Matke Zemi a jeho duša odchádza k Nebeskému Otcovi.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2000" b="1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Cirkev inými slovami popisuje </a:t>
            </a: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časopriestorové súradnice Štefánikovej „duše“: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Čas: Kovový Drak 21071880 – 04051919 = pozemská časnosť – pred a po nevieme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Priestor: /pozemské GPS/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*Košariská * 486702N 175969E – Ivanka pri Dunaji </a:t>
            </a:r>
            <a:r>
              <a:rPr lang="sk-SK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04051919 * </a:t>
            </a:r>
            <a:r>
              <a:rPr lang="sk-SK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481017N * 171350E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Slnečná sústava, súhvezdie Orión, Mliečna dráha, etc. /mimozemské GPS/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SSJ: </a:t>
            </a:r>
            <a:r>
              <a:rPr lang="sk-SK" sz="2000" b="1" dirty="0">
                <a:solidFill>
                  <a:srgbClr val="BB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časnosť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sk-SK" sz="2000" i="1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-ti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sk-SK" sz="2000" dirty="0">
                <a:solidFill>
                  <a:srgbClr val="008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ž.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⟨čes.⟩ </a:t>
            </a:r>
            <a:r>
              <a:rPr lang="sk-SK" sz="2000" dirty="0" err="1">
                <a:solidFill>
                  <a:srgbClr val="008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kniž</a:t>
            </a:r>
            <a:r>
              <a:rPr lang="sk-SK" sz="2000" dirty="0">
                <a:solidFill>
                  <a:srgbClr val="008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., náb.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▶ pozemské, dočasné, pominuteľné trvanie, </a:t>
            </a:r>
            <a:r>
              <a:rPr lang="sk-SK" sz="2000" dirty="0"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čas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pozemského života; </a:t>
            </a:r>
            <a:r>
              <a:rPr lang="sk-SK" sz="2000" dirty="0" err="1">
                <a:solidFill>
                  <a:srgbClr val="008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op</a:t>
            </a:r>
            <a:r>
              <a:rPr lang="sk-SK" sz="2000" dirty="0">
                <a:solidFill>
                  <a:srgbClr val="008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 Večnosť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B.: </a:t>
            </a:r>
            <a:r>
              <a:rPr lang="sk-SK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Jung</a:t>
            </a:r>
            <a:r>
              <a:rPr lang="sk-SK" sz="20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Sny o zosnulých pacientoch – duše zosnulých túžia po živote, lebo bez časopriestorových súradníc sa nemožno vyvíjať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2000" kern="100" dirty="0"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35241"/>
            <a:ext cx="10873208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5. Definícia času nie je dokonalá III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3392" y="1484784"/>
            <a:ext cx="10801200" cy="468052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sk-SK" sz="3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sk-SK" sz="33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Prvá kapitola Vnútornej knihy Žltého cisára je venovaná dĺžke života: </a:t>
            </a:r>
            <a:r>
              <a:rPr lang="sk-SK" sz="3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dĺžka života je nastavená nebesami </a:t>
            </a:r>
            <a:r>
              <a:rPr lang="sk-SK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120 rokov, ak ľudia žijú v súlade s </a:t>
            </a:r>
            <a:r>
              <a:rPr lang="sk-SK" sz="3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sk-SK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 prípade správnej výživy tela a ducha/vyhýbaniu sa extrémom/ nebesá zásobujú jedinca pravou energiou </a:t>
            </a:r>
            <a:r>
              <a:rPr lang="sk-SK" sz="3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čchi.</a:t>
            </a:r>
            <a:r>
              <a:rPr lang="sk-SK" sz="33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Zdá</a:t>
            </a:r>
            <a:r>
              <a:rPr lang="sk-SK" sz="3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že Nebesá regulujú časopriestor v súlade so zákonitosťami </a:t>
            </a:r>
            <a:r>
              <a:rPr lang="sk-SK" sz="33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sk-SK" sz="33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Text imponuje akoby pojem časopriestor, definovaný Einsteinom, bol Žltému cisárovi dôverne známy.</a:t>
            </a:r>
          </a:p>
          <a:p>
            <a:pPr algn="l"/>
            <a:endParaRPr lang="sk-SK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Guoqing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 WEN, kap. 2, pozn. 45: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“One dies before one has finished </a:t>
            </a:r>
            <a:r>
              <a:rPr lang="en-US" sz="3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years allotted by</a:t>
            </a:r>
            <a:r>
              <a:rPr lang="sk-SK" sz="3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sk-SK" sz="3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k-SK" sz="3100" kern="100" dirty="0"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Shangshan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Bing,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Kun, Zhang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Jiebin</a:t>
            </a:r>
            <a:r>
              <a:rPr lang="sk-SK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podobné poznámky k dĺžke veku</a:t>
            </a:r>
          </a:p>
          <a:p>
            <a:pPr algn="l"/>
            <a:r>
              <a:rPr lang="sk-SK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Hypotéza: </a:t>
            </a:r>
            <a:r>
              <a:rPr lang="sk-SK" sz="31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 strávený na Zemi je nastavený/kontrolovaný Nebesami</a:t>
            </a:r>
            <a:r>
              <a:rPr lang="sk-SK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musí teda byť </a:t>
            </a:r>
            <a:r>
              <a:rPr lang="sk-SK" sz="31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spätná väzba </a:t>
            </a:r>
            <a:r>
              <a:rPr lang="sk-SK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 Zeme a od človeka do Nebies. = Nebo – človek – Zem musí mať nejaké </a:t>
            </a:r>
            <a:r>
              <a:rPr lang="sk-SK" sz="3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energeticko</a:t>
            </a:r>
            <a:r>
              <a:rPr lang="sk-SK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informačné pozadie a tým sa zdá byť ČAS.</a:t>
            </a:r>
          </a:p>
          <a:p>
            <a:pPr algn="l"/>
            <a:endParaRPr lang="sk-SK" sz="3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B.: ak je dĺžka života nastavená astronomickou konšteláciou – Nebesami – aj jednotky času sa musia odvíjať od tohto faktora, včítane sekundy. = jednotky času od pozemského roka sú špecifické pre našu planétu.</a:t>
            </a:r>
          </a:p>
          <a:p>
            <a:pPr marL="514350" indent="-514350" algn="just">
              <a:buAutoNum type="arabicPeriod"/>
            </a:pP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35241"/>
            <a:ext cx="10801200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6. Čas v starej Číne I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5400" y="1600275"/>
            <a:ext cx="6048672" cy="47525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Žltý cisár</a:t>
            </a:r>
            <a:r>
              <a:rPr lang="sk-SK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k-SK" sz="24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vytvoril v roku 2837 pred naším letopočtom, </a:t>
            </a:r>
            <a:r>
              <a:rPr lang="sk-SK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61. roku svojej vlády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solilunárny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kalendár, ktorý platí dodnes. V kalendári sú popísané cykly nebeských kmeňov a pozemských vetiev. Jednoznačný je </a:t>
            </a:r>
            <a:r>
              <a:rPr lang="sk-SK" sz="24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cyklický charakter času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Cyklus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dvanástich znamení </a:t>
            </a:r>
            <a:r>
              <a:rPr lang="sk-SK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trvá 60 rokov</a:t>
            </a:r>
            <a:r>
              <a:rPr lang="sk-SK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sk-SK" sz="2400" kern="1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Žltý cisár bolo viac ako 50 rôznych jedincov/ Prof. </a:t>
            </a:r>
            <a:r>
              <a:rPr lang="sk-SK" sz="16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Jing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Šmiralove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dni akupunktúry, VI. Ročník, 7. 9. 2024, osobné </a:t>
            </a:r>
            <a:r>
              <a:rPr lang="sk-SK" sz="16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zdelenie</a:t>
            </a:r>
            <a:r>
              <a:rPr lang="sk-SK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l"/>
            <a:r>
              <a:rPr lang="sk-SK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,, ... Platí, </a:t>
            </a: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</a:rPr>
              <a:t>ž</a:t>
            </a:r>
            <a:r>
              <a:rPr lang="sk-SK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e </a:t>
            </a:r>
            <a:r>
              <a:rPr lang="sk-SK" sz="1800" b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cyklické pohyby </a:t>
            </a:r>
            <a:r>
              <a:rPr lang="sk-SK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sa neopakujú </a:t>
            </a:r>
            <a:r>
              <a:rPr lang="pl-PL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ako jednotná </a:t>
            </a:r>
            <a:r>
              <a:rPr lang="pl-PL" sz="1800" b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rotácia</a:t>
            </a:r>
            <a:r>
              <a:rPr lang="pl-PL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ale sa javia ako </a:t>
            </a:r>
            <a:r>
              <a:rPr lang="pl-PL" sz="1800" b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reťaz</a:t>
            </a:r>
            <a:r>
              <a:rPr lang="pl-PL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zložená z nespočetných </a:t>
            </a:r>
            <a:r>
              <a:rPr lang="pl-PL" sz="1800" b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článkov</a:t>
            </a:r>
            <a:r>
              <a:rPr lang="pl-PL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z ktorých</a:t>
            </a:r>
          </a:p>
          <a:p>
            <a:pPr algn="l"/>
            <a:r>
              <a:rPr lang="sk-SK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každý má individualitu. Cyklicky sa</a:t>
            </a:r>
            <a:r>
              <a:rPr lang="sk-SK" sz="1800" b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k-SK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nevyvíja </a:t>
            </a:r>
            <a:r>
              <a:rPr lang="pl-PL" sz="1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reťazec samotný, ale </a:t>
            </a:r>
            <a:r>
              <a:rPr lang="pl-PL" sz="1800" b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každý jeho článok.” </a:t>
            </a:r>
          </a:p>
          <a:p>
            <a:pPr algn="l"/>
            <a:r>
              <a:rPr lang="pl-PL" sz="1400" b="0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ide of Cyclicality in Chineses Thought, Yanming An, Dao: A Journal of Comparative Philosophy</a:t>
            </a:r>
            <a:r>
              <a:rPr lang="en-US" sz="1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 (3):389-406 (2021)</a:t>
            </a:r>
          </a:p>
          <a:p>
            <a:pPr algn="l"/>
            <a:endParaRPr lang="pl-PL" sz="1800" b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8472"/>
            <a:ext cx="10729192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7. Čas v starej Číne II</a:t>
            </a: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5F00AD6-1628-96A2-795F-020C5870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37" y="1628800"/>
            <a:ext cx="44835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3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696-0009-D3F3-E2A7-79E5DC6B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5C1EFA7-6B17-A4DE-EA65-47A7FC7800A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58048" y="2148281"/>
            <a:ext cx="8208912" cy="3528392"/>
          </a:xfrm>
        </p:spPr>
        <p:txBody>
          <a:bodyPr>
            <a:normAutofit/>
          </a:bodyPr>
          <a:lstStyle/>
          <a:p>
            <a:pPr algn="just"/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CB140B-890F-7E46-0B9E-901CD02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35241"/>
            <a:ext cx="10945216" cy="1067168"/>
          </a:xfrm>
          <a:solidFill>
            <a:srgbClr val="8DEB8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sk-SK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8. Čas v histórii vedy</a:t>
            </a:r>
            <a:br>
              <a:rPr lang="sk-SK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2" y="6522545"/>
            <a:ext cx="691299" cy="3169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6723097"/>
            <a:ext cx="831786" cy="104606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6DD1CF8-D858-4B75-E611-639C82E46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71041"/>
              </p:ext>
            </p:extLst>
          </p:nvPr>
        </p:nvGraphicFramePr>
        <p:xfrm>
          <a:off x="623390" y="1628802"/>
          <a:ext cx="10945218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val="734038565"/>
                    </a:ext>
                  </a:extLst>
                </a:gridCol>
                <a:gridCol w="912103">
                  <a:extLst>
                    <a:ext uri="{9D8B030D-6E8A-4147-A177-3AD203B41FA5}">
                      <a16:colId xmlns:a16="http://schemas.microsoft.com/office/drawing/2014/main" val="326248878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1777975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63557796"/>
                    </a:ext>
                  </a:extLst>
                </a:gridCol>
                <a:gridCol w="3576397">
                  <a:extLst>
                    <a:ext uri="{9D8B030D-6E8A-4147-A177-3AD203B41FA5}">
                      <a16:colId xmlns:a16="http://schemas.microsoft.com/office/drawing/2014/main" val="1920671784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480436372"/>
                    </a:ext>
                  </a:extLst>
                </a:gridCol>
              </a:tblGrid>
              <a:tr h="629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Objaviteľ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Objav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Miesto objavu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Rok objavu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Fenomén času – rozvoj poznatkov v priebehu vekov 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Vedeckosť v toku času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2802"/>
                  </a:ext>
                </a:extLst>
              </a:tr>
              <a:tr h="10564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Johann Gregor Mendel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Genetika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Kláštorná záhrada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1856 – 1863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Napriek veľkým pokrokom dokážeme skopírovať ovcu, zviera s najnižším stupňom identity, vytvoriť vírusy...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Od počiatku vedecká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045843"/>
                  </a:ext>
                </a:extLst>
              </a:tr>
              <a:tr h="843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Edward Jenner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Očkovanie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Maštaľ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1796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Kontroverzie i po dvoch storočiach – „Obávam sa, že som objavil niečo strašné“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Od počiatku vedecká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036898"/>
                  </a:ext>
                </a:extLst>
              </a:tr>
              <a:tr h="843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Samuel Hahnemann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Homeopatia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Lekáreň 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1796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Neznámy mechanizmus účinku po viac ako dvoch storočiach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Od počiatku až doteraz nevedecká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257425"/>
                  </a:ext>
                </a:extLst>
              </a:tr>
              <a:tr h="10204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Žltý cisár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TČM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Cisársky trón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2697 – 2597 p. n. l.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>
                          <a:effectLst/>
                        </a:rPr>
                        <a:t>Účinok sa považuje za dokázaný, nie však vysvetlený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00" kern="0" dirty="0">
                          <a:effectLst/>
                        </a:rPr>
                        <a:t>Od počiatku dokonalá, napriek tomu kontroverzná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30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69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</TotalTime>
  <Words>2603</Words>
  <Application>Microsoft Office PowerPoint</Application>
  <PresentationFormat>Širokouhlá</PresentationFormat>
  <Paragraphs>417</Paragraphs>
  <Slides>27</Slides>
  <Notes>27</Notes>
  <HiddenSlides>0</HiddenSlides>
  <MMClips>1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Prezentácia programu PowerPoint</vt:lpstr>
      <vt:lpstr> 1. Definícia času </vt:lpstr>
      <vt:lpstr> 2. Jednotky času </vt:lpstr>
      <vt:lpstr> 3. Definícia času nie je dokonalá </vt:lpstr>
      <vt:lpstr>Prezentácia programu PowerPoint</vt:lpstr>
      <vt:lpstr> 5. Definícia času nie je dokonalá III </vt:lpstr>
      <vt:lpstr> 6. Čas v starej Číne I </vt:lpstr>
      <vt:lpstr> 7. Čas v starej Číne II</vt:lpstr>
      <vt:lpstr> 8. Čas v histórii vedy </vt:lpstr>
      <vt:lpstr> 9. Sny v histórii vedy </vt:lpstr>
      <vt:lpstr>Prezentácia programu PowerPoint</vt:lpstr>
      <vt:lpstr> 11. Sny v roku vodného Zajaca </vt:lpstr>
      <vt:lpstr> 12. Symbolic hypothetical Energetic model - SHEM </vt:lpstr>
      <vt:lpstr>Prezentácia programu PowerPoint</vt:lpstr>
      <vt:lpstr>Prezentácia programu PowerPoint</vt:lpstr>
      <vt:lpstr>Prezentácia programu PowerPoint</vt:lpstr>
      <vt:lpstr>16. Hypotetický pohyb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Brezova pod Bradlom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Očné ochorenie u dievčaťa Kazuistika</dc:title>
  <dc:creator>Tibensky</dc:creator>
  <cp:lastModifiedBy>Pavol Tibenský</cp:lastModifiedBy>
  <cp:revision>892</cp:revision>
  <dcterms:created xsi:type="dcterms:W3CDTF">2011-03-04T17:27:30Z</dcterms:created>
  <dcterms:modified xsi:type="dcterms:W3CDTF">2024-09-27T09:33:37Z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Brezova pod Bradlom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44</vt:i4>
  </property>
</Properties>
</file>